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1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 bookmarkIdSeed="2">
  <p:sldMasterIdLst>
    <p:sldMasterId id="2147483648" r:id="rId1"/>
    <p:sldMasterId id="2147483651" r:id="rId2"/>
    <p:sldMasterId id="2147483654" r:id="rId3"/>
    <p:sldMasterId id="2147483659" r:id="rId4"/>
    <p:sldMasterId id="2147483660" r:id="rId5"/>
    <p:sldMasterId id="2147483663" r:id="rId6"/>
    <p:sldMasterId id="2147483666" r:id="rId7"/>
    <p:sldMasterId id="2147483669" r:id="rId8"/>
    <p:sldMasterId id="2147483676" r:id="rId9"/>
    <p:sldMasterId id="2147483683" r:id="rId10"/>
    <p:sldMasterId id="2147483690" r:id="rId11"/>
    <p:sldMasterId id="2147483698" r:id="rId12"/>
    <p:sldMasterId id="2147483701" r:id="rId13"/>
    <p:sldMasterId id="2147483708" r:id="rId14"/>
  </p:sldMasterIdLst>
  <p:notesMasterIdLst>
    <p:notesMasterId r:id="rId33"/>
  </p:notesMasterIdLst>
  <p:handoutMasterIdLst>
    <p:handoutMasterId r:id="rId34"/>
  </p:handoutMasterIdLst>
  <p:sldIdLst>
    <p:sldId id="615" r:id="rId15"/>
    <p:sldId id="653" r:id="rId16"/>
    <p:sldId id="717" r:id="rId17"/>
    <p:sldId id="758" r:id="rId18"/>
    <p:sldId id="799" r:id="rId19"/>
    <p:sldId id="796" r:id="rId20"/>
    <p:sldId id="795" r:id="rId21"/>
    <p:sldId id="794" r:id="rId22"/>
    <p:sldId id="781" r:id="rId23"/>
    <p:sldId id="784" r:id="rId24"/>
    <p:sldId id="793" r:id="rId25"/>
    <p:sldId id="786" r:id="rId26"/>
    <p:sldId id="797" r:id="rId27"/>
    <p:sldId id="798" r:id="rId28"/>
    <p:sldId id="749" r:id="rId29"/>
    <p:sldId id="769" r:id="rId30"/>
    <p:sldId id="770" r:id="rId31"/>
    <p:sldId id="664" r:id="rId32"/>
  </p:sldIdLst>
  <p:sldSz cx="9144000" cy="6858000" type="screen4x3"/>
  <p:notesSz cx="6797675" cy="9928225"/>
  <p:embeddedFontLst>
    <p:embeddedFont>
      <p:font typeface="MS PGothic" pitchFamily="34" charset="-128"/>
      <p:regular r:id="rId35"/>
    </p:embeddedFont>
    <p:embeddedFont>
      <p:font typeface="FZYLHJW" charset="-122"/>
      <p:regular r:id="rId36"/>
    </p:embeddedFont>
    <p:embeddedFont>
      <p:font typeface="微软雅黑" pitchFamily="34" charset="-122"/>
      <p:regular r:id="rId37"/>
      <p:bold r:id="rId38"/>
    </p:embeddedFont>
    <p:embeddedFont>
      <p:font typeface="等线" charset="-122"/>
      <p:regular r:id="rId39"/>
      <p:bold r:id="rId40"/>
    </p:embeddedFont>
    <p:embeddedFont>
      <p:font typeface="Verdana" pitchFamily="34" charset="0"/>
      <p:regular r:id="rId41"/>
      <p:bold r:id="rId42"/>
      <p:italic r:id="rId43"/>
      <p:boldItalic r:id="rId44"/>
    </p:embeddedFont>
    <p:embeddedFont>
      <p:font typeface="方正悦准黑简体" charset="-122"/>
      <p:regular r:id="rId45"/>
    </p:embeddedFon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方正银联黑简体" charset="-122"/>
      <p:regular r:id="rId5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F06B26-1ED2-4593-97AA-A981DD7F546E}">
          <p14:sldIdLst>
            <p14:sldId id="615"/>
            <p14:sldId id="653"/>
            <p14:sldId id="717"/>
            <p14:sldId id="758"/>
            <p14:sldId id="799"/>
            <p14:sldId id="796"/>
            <p14:sldId id="795"/>
            <p14:sldId id="794"/>
            <p14:sldId id="781"/>
            <p14:sldId id="784"/>
            <p14:sldId id="793"/>
            <p14:sldId id="786"/>
            <p14:sldId id="797"/>
            <p14:sldId id="798"/>
            <p14:sldId id="749"/>
            <p14:sldId id="769"/>
            <p14:sldId id="770"/>
            <p14:sldId id="6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679">
          <p15:clr>
            <a:srgbClr val="A4A3A4"/>
          </p15:clr>
        </p15:guide>
        <p15:guide id="2" pos="298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琛哲" initials="宋琛哲" lastIdx="2" clrIdx="0"/>
  <p:cmAuthor id="2" name="陈旭" initials="陈旭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E4308"/>
    <a:srgbClr val="5698D2"/>
    <a:srgbClr val="414141"/>
    <a:srgbClr val="828282"/>
    <a:srgbClr val="D0D5DD"/>
    <a:srgbClr val="75ABDA"/>
    <a:srgbClr val="F5846C"/>
    <a:srgbClr val="60C3AD"/>
    <a:srgbClr val="6D6D6D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424" autoAdjust="0"/>
  </p:normalViewPr>
  <p:slideViewPr>
    <p:cSldViewPr>
      <p:cViewPr varScale="1">
        <p:scale>
          <a:sx n="65" d="100"/>
          <a:sy n="65" d="100"/>
        </p:scale>
        <p:origin x="-1488" y="-108"/>
      </p:cViewPr>
      <p:guideLst>
        <p:guide orient="horz" pos="679"/>
        <p:guide pos="29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9" d="100"/>
          <a:sy n="89" d="100"/>
        </p:scale>
        <p:origin x="3012" y="-330"/>
      </p:cViewPr>
      <p:guideLst>
        <p:guide orient="horz" pos="3127"/>
        <p:guide pos="21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font" Target="fonts/font5.fntdata"/><Relationship Id="rId21" Type="http://schemas.openxmlformats.org/officeDocument/2006/relationships/slide" Target="slides/slide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Master" Target="slideMasters/slideMaster8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6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3F7EC-CBA5-426A-AF92-FAC037D1D72E}" type="doc">
      <dgm:prSet loTypeId="urn:microsoft.com/office/officeart/2005/8/layout/hList9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B8D48C4-C5F9-492A-8F69-F6ACD60A4B8E}">
      <dgm:prSet phldrT="[文本]"/>
      <dgm:spPr/>
      <dgm:t>
        <a:bodyPr/>
        <a:lstStyle/>
        <a:p>
          <a:r>
            <a:rPr lang="zh-CN" altLang="en-US" dirty="0" smtClean="0"/>
            <a:t>全面渗透</a:t>
          </a:r>
          <a:endParaRPr lang="zh-CN" altLang="en-US" dirty="0"/>
        </a:p>
      </dgm:t>
    </dgm:pt>
    <dgm:pt modelId="{BA337CDE-70AE-4E3F-AD75-5B8D96324021}" type="parTrans" cxnId="{A6330EA3-DDDC-4553-9FEA-62CFD40CFF4C}">
      <dgm:prSet/>
      <dgm:spPr/>
      <dgm:t>
        <a:bodyPr/>
        <a:lstStyle/>
        <a:p>
          <a:endParaRPr lang="zh-CN" altLang="en-US"/>
        </a:p>
      </dgm:t>
    </dgm:pt>
    <dgm:pt modelId="{DD40695E-C43B-4B3B-A8D8-2CD1DBDA94EA}" type="sibTrans" cxnId="{A6330EA3-DDDC-4553-9FEA-62CFD40CFF4C}">
      <dgm:prSet/>
      <dgm:spPr/>
      <dgm:t>
        <a:bodyPr/>
        <a:lstStyle/>
        <a:p>
          <a:endParaRPr lang="zh-CN" altLang="en-US"/>
        </a:p>
      </dgm:t>
    </dgm:pt>
    <dgm:pt modelId="{DE60810C-A585-4688-A320-6EE142F4D192}">
      <dgm:prSet phldrT="[文本]"/>
      <dgm:spPr/>
      <dgm:t>
        <a:bodyPr/>
        <a:lstStyle/>
        <a:p>
          <a:r>
            <a:rPr lang="zh-CN" altLang="en-US" dirty="0" smtClean="0"/>
            <a:t>① 商户侧银联二维码受理全面覆盖，提升银联品牌渗透 </a:t>
          </a:r>
          <a:endParaRPr lang="zh-CN" altLang="en-US" dirty="0"/>
        </a:p>
      </dgm:t>
    </dgm:pt>
    <dgm:pt modelId="{F924D16B-F6F0-4AE0-9651-4D477194676D}" type="parTrans" cxnId="{2CF74067-577F-4474-AD4C-CEE4BE7046C9}">
      <dgm:prSet/>
      <dgm:spPr/>
      <dgm:t>
        <a:bodyPr/>
        <a:lstStyle/>
        <a:p>
          <a:endParaRPr lang="zh-CN" altLang="en-US"/>
        </a:p>
      </dgm:t>
    </dgm:pt>
    <dgm:pt modelId="{9B479F19-BDA1-417D-B637-9333E7643371}" type="sibTrans" cxnId="{2CF74067-577F-4474-AD4C-CEE4BE7046C9}">
      <dgm:prSet/>
      <dgm:spPr/>
      <dgm:t>
        <a:bodyPr/>
        <a:lstStyle/>
        <a:p>
          <a:endParaRPr lang="zh-CN" altLang="en-US"/>
        </a:p>
      </dgm:t>
    </dgm:pt>
    <dgm:pt modelId="{B1D9BB35-CD46-4888-BFFC-6935AAE0405E}">
      <dgm:prSet phldrT="[文本]"/>
      <dgm:spPr/>
      <dgm:t>
        <a:bodyPr/>
        <a:lstStyle/>
        <a:p>
          <a:r>
            <a:rPr lang="zh-CN" altLang="en-US" dirty="0" smtClean="0"/>
            <a:t>② 真正做活商户，完成交易渗透率的提升 </a:t>
          </a:r>
          <a:endParaRPr lang="zh-CN" altLang="en-US" dirty="0"/>
        </a:p>
      </dgm:t>
    </dgm:pt>
    <dgm:pt modelId="{1E68A46F-5311-48C0-BE7D-72CF86611FA3}" type="parTrans" cxnId="{18E24012-D41D-47D4-B22B-DEB064BC69C5}">
      <dgm:prSet/>
      <dgm:spPr/>
      <dgm:t>
        <a:bodyPr/>
        <a:lstStyle/>
        <a:p>
          <a:endParaRPr lang="zh-CN" altLang="en-US"/>
        </a:p>
      </dgm:t>
    </dgm:pt>
    <dgm:pt modelId="{739571AF-817E-43FC-82EF-B5F1B465EBBF}" type="sibTrans" cxnId="{18E24012-D41D-47D4-B22B-DEB064BC69C5}">
      <dgm:prSet/>
      <dgm:spPr/>
      <dgm:t>
        <a:bodyPr/>
        <a:lstStyle/>
        <a:p>
          <a:endParaRPr lang="zh-CN" altLang="en-US"/>
        </a:p>
      </dgm:t>
    </dgm:pt>
    <dgm:pt modelId="{A8075AEA-715C-4EAC-ABA7-44A326670F34}">
      <dgm:prSet phldrT="[文本]"/>
      <dgm:spPr/>
      <dgm:t>
        <a:bodyPr/>
        <a:lstStyle/>
        <a:p>
          <a:r>
            <a:rPr lang="zh-CN" altLang="en-US" dirty="0" smtClean="0"/>
            <a:t>受理体验</a:t>
          </a:r>
          <a:endParaRPr lang="zh-CN" altLang="en-US" dirty="0"/>
        </a:p>
      </dgm:t>
    </dgm:pt>
    <dgm:pt modelId="{B9F6F545-A350-4F3D-838C-49D2CF0CEAD4}" type="parTrans" cxnId="{E9C13437-2C6E-4DE1-A602-AF1F3AC11DC3}">
      <dgm:prSet/>
      <dgm:spPr/>
      <dgm:t>
        <a:bodyPr/>
        <a:lstStyle/>
        <a:p>
          <a:endParaRPr lang="zh-CN" altLang="en-US"/>
        </a:p>
      </dgm:t>
    </dgm:pt>
    <dgm:pt modelId="{EF93F91B-5F7B-406D-8F83-6BA350A15B3B}" type="sibTrans" cxnId="{E9C13437-2C6E-4DE1-A602-AF1F3AC11DC3}">
      <dgm:prSet/>
      <dgm:spPr/>
      <dgm:t>
        <a:bodyPr/>
        <a:lstStyle/>
        <a:p>
          <a:endParaRPr lang="zh-CN" altLang="en-US"/>
        </a:p>
      </dgm:t>
    </dgm:pt>
    <dgm:pt modelId="{8363C775-CB0F-4910-B846-D095CC6DDED3}">
      <dgm:prSet phldrT="[文本]"/>
      <dgm:spPr/>
      <dgm:t>
        <a:bodyPr/>
        <a:lstStyle/>
        <a:p>
          <a:r>
            <a:rPr lang="zh-CN" altLang="en-US" dirty="0" smtClean="0"/>
            <a:t>① 改变商户拓而不活，拓而不知的局面</a:t>
          </a:r>
          <a:r>
            <a:rPr lang="zh-CN" altLang="en-US" dirty="0" smtClean="0">
              <a:latin typeface="方正银联黑简体" panose="02000000000000000000" pitchFamily="2" charset="-122"/>
              <a:ea typeface="方正银联黑简体" panose="02000000000000000000" pitchFamily="2" charset="-122"/>
            </a:rPr>
            <a:t> </a:t>
          </a:r>
          <a:endParaRPr lang="zh-CN" altLang="en-US" dirty="0"/>
        </a:p>
      </dgm:t>
    </dgm:pt>
    <dgm:pt modelId="{43A4DD2C-12D2-431C-A38B-6B98287CD8E9}" type="parTrans" cxnId="{CA85443C-3115-4707-9E28-39436E6E444C}">
      <dgm:prSet/>
      <dgm:spPr/>
      <dgm:t>
        <a:bodyPr/>
        <a:lstStyle/>
        <a:p>
          <a:endParaRPr lang="zh-CN" altLang="en-US"/>
        </a:p>
      </dgm:t>
    </dgm:pt>
    <dgm:pt modelId="{07DA65EA-96DC-46D1-962A-6395C81F88C9}" type="sibTrans" cxnId="{CA85443C-3115-4707-9E28-39436E6E444C}">
      <dgm:prSet/>
      <dgm:spPr/>
      <dgm:t>
        <a:bodyPr/>
        <a:lstStyle/>
        <a:p>
          <a:endParaRPr lang="zh-CN" altLang="en-US"/>
        </a:p>
      </dgm:t>
    </dgm:pt>
    <dgm:pt modelId="{84711B83-D111-4F2D-86ED-DF729EE4CB97}">
      <dgm:prSet phldrT="[文本]"/>
      <dgm:spPr/>
      <dgm:t>
        <a:bodyPr/>
        <a:lstStyle/>
        <a:p>
          <a:r>
            <a:rPr lang="zh-CN" altLang="en-US" dirty="0" smtClean="0"/>
            <a:t>② 形成用户推动商户，商户引导用户的良性互动</a:t>
          </a:r>
          <a:endParaRPr lang="zh-CN" altLang="en-US" dirty="0"/>
        </a:p>
      </dgm:t>
    </dgm:pt>
    <dgm:pt modelId="{4E1EA100-854D-4C3F-9DB1-01DD9811B6B0}" type="parTrans" cxnId="{F48C47A1-0333-45D5-9E31-43A2414C9B06}">
      <dgm:prSet/>
      <dgm:spPr/>
      <dgm:t>
        <a:bodyPr/>
        <a:lstStyle/>
        <a:p>
          <a:endParaRPr lang="zh-CN" altLang="en-US"/>
        </a:p>
      </dgm:t>
    </dgm:pt>
    <dgm:pt modelId="{39A85ADA-67AC-41F7-8CF8-27249F0EBBC4}" type="sibTrans" cxnId="{F48C47A1-0333-45D5-9E31-43A2414C9B06}">
      <dgm:prSet/>
      <dgm:spPr/>
      <dgm:t>
        <a:bodyPr/>
        <a:lstStyle/>
        <a:p>
          <a:endParaRPr lang="zh-CN" altLang="en-US"/>
        </a:p>
      </dgm:t>
    </dgm:pt>
    <dgm:pt modelId="{9226BA65-EC0E-445A-989D-1C8FECFBB584}" type="pres">
      <dgm:prSet presAssocID="{2E83F7EC-CBA5-426A-AF92-FAC037D1D72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C69273E-78F4-438C-881F-9C432EB05903}" type="pres">
      <dgm:prSet presAssocID="{1B8D48C4-C5F9-492A-8F69-F6ACD60A4B8E}" presName="posSpace" presStyleCnt="0"/>
      <dgm:spPr/>
    </dgm:pt>
    <dgm:pt modelId="{6997F11A-4A17-4814-9A0A-D5ECAB70FE1A}" type="pres">
      <dgm:prSet presAssocID="{1B8D48C4-C5F9-492A-8F69-F6ACD60A4B8E}" presName="vertFlow" presStyleCnt="0"/>
      <dgm:spPr/>
    </dgm:pt>
    <dgm:pt modelId="{AB0570F2-AC2F-4704-83E1-4DAFF75F42CA}" type="pres">
      <dgm:prSet presAssocID="{1B8D48C4-C5F9-492A-8F69-F6ACD60A4B8E}" presName="topSpace" presStyleCnt="0"/>
      <dgm:spPr/>
    </dgm:pt>
    <dgm:pt modelId="{39C4E7C5-68E2-4A65-AE55-3A012DD2757F}" type="pres">
      <dgm:prSet presAssocID="{1B8D48C4-C5F9-492A-8F69-F6ACD60A4B8E}" presName="firstComp" presStyleCnt="0"/>
      <dgm:spPr/>
    </dgm:pt>
    <dgm:pt modelId="{ACC91777-A1DD-473F-A56A-419269F790DF}" type="pres">
      <dgm:prSet presAssocID="{1B8D48C4-C5F9-492A-8F69-F6ACD60A4B8E}" presName="firstChild" presStyleLbl="bgAccFollowNode1" presStyleIdx="0" presStyleCnt="4" custScaleX="103089" custLinFactNeighborX="-6429"/>
      <dgm:spPr/>
      <dgm:t>
        <a:bodyPr/>
        <a:lstStyle/>
        <a:p>
          <a:endParaRPr lang="zh-CN" altLang="en-US"/>
        </a:p>
      </dgm:t>
    </dgm:pt>
    <dgm:pt modelId="{2D25299E-7D23-4A48-A8E0-7DC1A32EAA0E}" type="pres">
      <dgm:prSet presAssocID="{1B8D48C4-C5F9-492A-8F69-F6ACD60A4B8E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DFFCE2-E131-4594-AA15-7032B971170C}" type="pres">
      <dgm:prSet presAssocID="{B1D9BB35-CD46-4888-BFFC-6935AAE0405E}" presName="comp" presStyleCnt="0"/>
      <dgm:spPr/>
    </dgm:pt>
    <dgm:pt modelId="{BF4AAEBB-DDB1-4048-BE8F-7F6BFC5F3E47}" type="pres">
      <dgm:prSet presAssocID="{B1D9BB35-CD46-4888-BFFC-6935AAE0405E}" presName="child" presStyleLbl="bgAccFollowNode1" presStyleIdx="1" presStyleCnt="4" custScaleX="103089" custLinFactNeighborX="-6429"/>
      <dgm:spPr/>
      <dgm:t>
        <a:bodyPr/>
        <a:lstStyle/>
        <a:p>
          <a:endParaRPr lang="zh-CN" altLang="en-US"/>
        </a:p>
      </dgm:t>
    </dgm:pt>
    <dgm:pt modelId="{4FBBF668-90AE-4F89-940A-4D7BEAF1FF35}" type="pres">
      <dgm:prSet presAssocID="{B1D9BB35-CD46-4888-BFFC-6935AAE0405E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53706D-D21C-4D25-9D26-BA410036C328}" type="pres">
      <dgm:prSet presAssocID="{1B8D48C4-C5F9-492A-8F69-F6ACD60A4B8E}" presName="negSpace" presStyleCnt="0"/>
      <dgm:spPr/>
    </dgm:pt>
    <dgm:pt modelId="{4BEB2108-2A5A-4CDB-8A3B-4D27C1D949DA}" type="pres">
      <dgm:prSet presAssocID="{1B8D48C4-C5F9-492A-8F69-F6ACD60A4B8E}" presName="circle" presStyleLbl="node1" presStyleIdx="0" presStyleCnt="2" custScaleX="83601" custScaleY="83601" custLinFactNeighborX="-17079" custLinFactNeighborY="-2175"/>
      <dgm:spPr/>
      <dgm:t>
        <a:bodyPr/>
        <a:lstStyle/>
        <a:p>
          <a:endParaRPr lang="zh-CN" altLang="en-US"/>
        </a:p>
      </dgm:t>
    </dgm:pt>
    <dgm:pt modelId="{9CA4E647-9FD9-40B2-8853-E874A1CE716A}" type="pres">
      <dgm:prSet presAssocID="{DD40695E-C43B-4B3B-A8D8-2CD1DBDA94EA}" presName="transSpace" presStyleCnt="0"/>
      <dgm:spPr/>
    </dgm:pt>
    <dgm:pt modelId="{2B192C96-D848-4C05-BF72-451A4FEFF8CB}" type="pres">
      <dgm:prSet presAssocID="{A8075AEA-715C-4EAC-ABA7-44A326670F34}" presName="posSpace" presStyleCnt="0"/>
      <dgm:spPr/>
    </dgm:pt>
    <dgm:pt modelId="{D0A86B23-2BF8-430C-ABCC-D51445956430}" type="pres">
      <dgm:prSet presAssocID="{A8075AEA-715C-4EAC-ABA7-44A326670F34}" presName="vertFlow" presStyleCnt="0"/>
      <dgm:spPr/>
    </dgm:pt>
    <dgm:pt modelId="{9DE484D0-0049-4D81-8C81-BBB123022A96}" type="pres">
      <dgm:prSet presAssocID="{A8075AEA-715C-4EAC-ABA7-44A326670F34}" presName="topSpace" presStyleCnt="0"/>
      <dgm:spPr/>
    </dgm:pt>
    <dgm:pt modelId="{0EE30AA8-40A8-4D14-862E-1B2205340446}" type="pres">
      <dgm:prSet presAssocID="{A8075AEA-715C-4EAC-ABA7-44A326670F34}" presName="firstComp" presStyleCnt="0"/>
      <dgm:spPr/>
    </dgm:pt>
    <dgm:pt modelId="{338C8B3A-3F08-4C07-8317-ACD2E44EAF47}" type="pres">
      <dgm:prSet presAssocID="{A8075AEA-715C-4EAC-ABA7-44A326670F34}" presName="firstChild" presStyleLbl="bgAccFollowNode1" presStyleIdx="2" presStyleCnt="4" custScaleX="104751" custLinFactNeighborX="-4233"/>
      <dgm:spPr/>
      <dgm:t>
        <a:bodyPr/>
        <a:lstStyle/>
        <a:p>
          <a:endParaRPr lang="zh-CN" altLang="en-US"/>
        </a:p>
      </dgm:t>
    </dgm:pt>
    <dgm:pt modelId="{8316FB53-7FAA-405C-BA29-E4E0DFA0AF6B}" type="pres">
      <dgm:prSet presAssocID="{A8075AEA-715C-4EAC-ABA7-44A326670F34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AD5817-D090-453D-9FBB-844C7E69C2F5}" type="pres">
      <dgm:prSet presAssocID="{84711B83-D111-4F2D-86ED-DF729EE4CB97}" presName="comp" presStyleCnt="0"/>
      <dgm:spPr/>
    </dgm:pt>
    <dgm:pt modelId="{293F70E6-91B9-4464-BCD4-3C2F85412FA3}" type="pres">
      <dgm:prSet presAssocID="{84711B83-D111-4F2D-86ED-DF729EE4CB97}" presName="child" presStyleLbl="bgAccFollowNode1" presStyleIdx="3" presStyleCnt="4" custScaleX="104751" custLinFactNeighborX="-4233"/>
      <dgm:spPr/>
      <dgm:t>
        <a:bodyPr/>
        <a:lstStyle/>
        <a:p>
          <a:endParaRPr lang="zh-CN" altLang="en-US"/>
        </a:p>
      </dgm:t>
    </dgm:pt>
    <dgm:pt modelId="{005B0AA2-0569-4045-8333-9CE6CFC05BC7}" type="pres">
      <dgm:prSet presAssocID="{84711B83-D111-4F2D-86ED-DF729EE4CB97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60DA11-A47A-4D47-AE98-1094C91B7AA1}" type="pres">
      <dgm:prSet presAssocID="{A8075AEA-715C-4EAC-ABA7-44A326670F34}" presName="negSpace" presStyleCnt="0"/>
      <dgm:spPr/>
    </dgm:pt>
    <dgm:pt modelId="{BD15DEF1-7F18-4FB1-B701-90822D1A649C}" type="pres">
      <dgm:prSet presAssocID="{A8075AEA-715C-4EAC-ABA7-44A326670F34}" presName="circle" presStyleLbl="node1" presStyleIdx="1" presStyleCnt="2" custScaleX="83610" custScaleY="83610" custLinFactNeighborX="-2760"/>
      <dgm:spPr/>
      <dgm:t>
        <a:bodyPr/>
        <a:lstStyle/>
        <a:p>
          <a:endParaRPr lang="zh-CN" altLang="en-US"/>
        </a:p>
      </dgm:t>
    </dgm:pt>
  </dgm:ptLst>
  <dgm:cxnLst>
    <dgm:cxn modelId="{A6330EA3-DDDC-4553-9FEA-62CFD40CFF4C}" srcId="{2E83F7EC-CBA5-426A-AF92-FAC037D1D72E}" destId="{1B8D48C4-C5F9-492A-8F69-F6ACD60A4B8E}" srcOrd="0" destOrd="0" parTransId="{BA337CDE-70AE-4E3F-AD75-5B8D96324021}" sibTransId="{DD40695E-C43B-4B3B-A8D8-2CD1DBDA94EA}"/>
    <dgm:cxn modelId="{18E24012-D41D-47D4-B22B-DEB064BC69C5}" srcId="{1B8D48C4-C5F9-492A-8F69-F6ACD60A4B8E}" destId="{B1D9BB35-CD46-4888-BFFC-6935AAE0405E}" srcOrd="1" destOrd="0" parTransId="{1E68A46F-5311-48C0-BE7D-72CF86611FA3}" sibTransId="{739571AF-817E-43FC-82EF-B5F1B465EBBF}"/>
    <dgm:cxn modelId="{CA85443C-3115-4707-9E28-39436E6E444C}" srcId="{A8075AEA-715C-4EAC-ABA7-44A326670F34}" destId="{8363C775-CB0F-4910-B846-D095CC6DDED3}" srcOrd="0" destOrd="0" parTransId="{43A4DD2C-12D2-431C-A38B-6B98287CD8E9}" sibTransId="{07DA65EA-96DC-46D1-962A-6395C81F88C9}"/>
    <dgm:cxn modelId="{1C93F454-EA85-403F-A9F1-38D8C542399E}" type="presOf" srcId="{DE60810C-A585-4688-A320-6EE142F4D192}" destId="{ACC91777-A1DD-473F-A56A-419269F790DF}" srcOrd="0" destOrd="0" presId="urn:microsoft.com/office/officeart/2005/8/layout/hList9"/>
    <dgm:cxn modelId="{7AB36F0C-8B14-4D24-BBF7-0AC962B23BBF}" type="presOf" srcId="{84711B83-D111-4F2D-86ED-DF729EE4CB97}" destId="{005B0AA2-0569-4045-8333-9CE6CFC05BC7}" srcOrd="1" destOrd="0" presId="urn:microsoft.com/office/officeart/2005/8/layout/hList9"/>
    <dgm:cxn modelId="{F48C47A1-0333-45D5-9E31-43A2414C9B06}" srcId="{A8075AEA-715C-4EAC-ABA7-44A326670F34}" destId="{84711B83-D111-4F2D-86ED-DF729EE4CB97}" srcOrd="1" destOrd="0" parTransId="{4E1EA100-854D-4C3F-9DB1-01DD9811B6B0}" sibTransId="{39A85ADA-67AC-41F7-8CF8-27249F0EBBC4}"/>
    <dgm:cxn modelId="{DB03EE1C-2E94-43B8-A2B4-32410DD14531}" type="presOf" srcId="{8363C775-CB0F-4910-B846-D095CC6DDED3}" destId="{8316FB53-7FAA-405C-BA29-E4E0DFA0AF6B}" srcOrd="1" destOrd="0" presId="urn:microsoft.com/office/officeart/2005/8/layout/hList9"/>
    <dgm:cxn modelId="{2CF74067-577F-4474-AD4C-CEE4BE7046C9}" srcId="{1B8D48C4-C5F9-492A-8F69-F6ACD60A4B8E}" destId="{DE60810C-A585-4688-A320-6EE142F4D192}" srcOrd="0" destOrd="0" parTransId="{F924D16B-F6F0-4AE0-9651-4D477194676D}" sibTransId="{9B479F19-BDA1-417D-B637-9333E7643371}"/>
    <dgm:cxn modelId="{F5ECC70B-3759-4268-9451-75560045842E}" type="presOf" srcId="{A8075AEA-715C-4EAC-ABA7-44A326670F34}" destId="{BD15DEF1-7F18-4FB1-B701-90822D1A649C}" srcOrd="0" destOrd="0" presId="urn:microsoft.com/office/officeart/2005/8/layout/hList9"/>
    <dgm:cxn modelId="{E9C13437-2C6E-4DE1-A602-AF1F3AC11DC3}" srcId="{2E83F7EC-CBA5-426A-AF92-FAC037D1D72E}" destId="{A8075AEA-715C-4EAC-ABA7-44A326670F34}" srcOrd="1" destOrd="0" parTransId="{B9F6F545-A350-4F3D-838C-49D2CF0CEAD4}" sibTransId="{EF93F91B-5F7B-406D-8F83-6BA350A15B3B}"/>
    <dgm:cxn modelId="{9D0EB6D5-3ABC-48B5-8F71-7016338C7AD3}" type="presOf" srcId="{1B8D48C4-C5F9-492A-8F69-F6ACD60A4B8E}" destId="{4BEB2108-2A5A-4CDB-8A3B-4D27C1D949DA}" srcOrd="0" destOrd="0" presId="urn:microsoft.com/office/officeart/2005/8/layout/hList9"/>
    <dgm:cxn modelId="{6A4DA049-F5E7-4244-B9BE-37EECAB00A83}" type="presOf" srcId="{84711B83-D111-4F2D-86ED-DF729EE4CB97}" destId="{293F70E6-91B9-4464-BCD4-3C2F85412FA3}" srcOrd="0" destOrd="0" presId="urn:microsoft.com/office/officeart/2005/8/layout/hList9"/>
    <dgm:cxn modelId="{3526A9AA-D836-46E3-BBE0-E9AC69B7CCE4}" type="presOf" srcId="{B1D9BB35-CD46-4888-BFFC-6935AAE0405E}" destId="{4FBBF668-90AE-4F89-940A-4D7BEAF1FF35}" srcOrd="1" destOrd="0" presId="urn:microsoft.com/office/officeart/2005/8/layout/hList9"/>
    <dgm:cxn modelId="{45E179BB-A434-4C27-8922-5C5DC4300CE1}" type="presOf" srcId="{DE60810C-A585-4688-A320-6EE142F4D192}" destId="{2D25299E-7D23-4A48-A8E0-7DC1A32EAA0E}" srcOrd="1" destOrd="0" presId="urn:microsoft.com/office/officeart/2005/8/layout/hList9"/>
    <dgm:cxn modelId="{1F4148D2-5496-4AE9-A277-6AEB4E6AEB89}" type="presOf" srcId="{B1D9BB35-CD46-4888-BFFC-6935AAE0405E}" destId="{BF4AAEBB-DDB1-4048-BE8F-7F6BFC5F3E47}" srcOrd="0" destOrd="0" presId="urn:microsoft.com/office/officeart/2005/8/layout/hList9"/>
    <dgm:cxn modelId="{B2B657B1-C083-4921-B450-493B090B9088}" type="presOf" srcId="{8363C775-CB0F-4910-B846-D095CC6DDED3}" destId="{338C8B3A-3F08-4C07-8317-ACD2E44EAF47}" srcOrd="0" destOrd="0" presId="urn:microsoft.com/office/officeart/2005/8/layout/hList9"/>
    <dgm:cxn modelId="{3D7BA4C2-E788-41F4-86F4-0FB3FAA5C9BE}" type="presOf" srcId="{2E83F7EC-CBA5-426A-AF92-FAC037D1D72E}" destId="{9226BA65-EC0E-445A-989D-1C8FECFBB584}" srcOrd="0" destOrd="0" presId="urn:microsoft.com/office/officeart/2005/8/layout/hList9"/>
    <dgm:cxn modelId="{BB48F0A0-DBFE-4867-A8A5-55EA442D88BB}" type="presParOf" srcId="{9226BA65-EC0E-445A-989D-1C8FECFBB584}" destId="{5C69273E-78F4-438C-881F-9C432EB05903}" srcOrd="0" destOrd="0" presId="urn:microsoft.com/office/officeart/2005/8/layout/hList9"/>
    <dgm:cxn modelId="{ED9F9084-A4F8-461F-B92D-1C60C8423651}" type="presParOf" srcId="{9226BA65-EC0E-445A-989D-1C8FECFBB584}" destId="{6997F11A-4A17-4814-9A0A-D5ECAB70FE1A}" srcOrd="1" destOrd="0" presId="urn:microsoft.com/office/officeart/2005/8/layout/hList9"/>
    <dgm:cxn modelId="{637E6AB1-7904-4E5B-84A8-83D5B127DAE4}" type="presParOf" srcId="{6997F11A-4A17-4814-9A0A-D5ECAB70FE1A}" destId="{AB0570F2-AC2F-4704-83E1-4DAFF75F42CA}" srcOrd="0" destOrd="0" presId="urn:microsoft.com/office/officeart/2005/8/layout/hList9"/>
    <dgm:cxn modelId="{6B25D386-EC42-4B67-BFB3-F6EC8D490F1B}" type="presParOf" srcId="{6997F11A-4A17-4814-9A0A-D5ECAB70FE1A}" destId="{39C4E7C5-68E2-4A65-AE55-3A012DD2757F}" srcOrd="1" destOrd="0" presId="urn:microsoft.com/office/officeart/2005/8/layout/hList9"/>
    <dgm:cxn modelId="{C8BB350A-D797-48FC-BEF3-B0AD2EFB4F88}" type="presParOf" srcId="{39C4E7C5-68E2-4A65-AE55-3A012DD2757F}" destId="{ACC91777-A1DD-473F-A56A-419269F790DF}" srcOrd="0" destOrd="0" presId="urn:microsoft.com/office/officeart/2005/8/layout/hList9"/>
    <dgm:cxn modelId="{ACEF5094-F828-4C58-AEE4-004514CD8F81}" type="presParOf" srcId="{39C4E7C5-68E2-4A65-AE55-3A012DD2757F}" destId="{2D25299E-7D23-4A48-A8E0-7DC1A32EAA0E}" srcOrd="1" destOrd="0" presId="urn:microsoft.com/office/officeart/2005/8/layout/hList9"/>
    <dgm:cxn modelId="{BCCA86DB-7748-4651-AE5F-DFCAB915BF93}" type="presParOf" srcId="{6997F11A-4A17-4814-9A0A-D5ECAB70FE1A}" destId="{20DFFCE2-E131-4594-AA15-7032B971170C}" srcOrd="2" destOrd="0" presId="urn:microsoft.com/office/officeart/2005/8/layout/hList9"/>
    <dgm:cxn modelId="{D19AFD53-3435-4292-8A80-172D8F5DCD8E}" type="presParOf" srcId="{20DFFCE2-E131-4594-AA15-7032B971170C}" destId="{BF4AAEBB-DDB1-4048-BE8F-7F6BFC5F3E47}" srcOrd="0" destOrd="0" presId="urn:microsoft.com/office/officeart/2005/8/layout/hList9"/>
    <dgm:cxn modelId="{F13B1CC4-649F-4BC8-B88C-7FE88AEE6AE5}" type="presParOf" srcId="{20DFFCE2-E131-4594-AA15-7032B971170C}" destId="{4FBBF668-90AE-4F89-940A-4D7BEAF1FF35}" srcOrd="1" destOrd="0" presId="urn:microsoft.com/office/officeart/2005/8/layout/hList9"/>
    <dgm:cxn modelId="{67BE0B07-DBEC-4A53-8E77-A0618D053A3D}" type="presParOf" srcId="{9226BA65-EC0E-445A-989D-1C8FECFBB584}" destId="{1853706D-D21C-4D25-9D26-BA410036C328}" srcOrd="2" destOrd="0" presId="urn:microsoft.com/office/officeart/2005/8/layout/hList9"/>
    <dgm:cxn modelId="{817B9FD9-979F-4E12-AB21-B05CFE562992}" type="presParOf" srcId="{9226BA65-EC0E-445A-989D-1C8FECFBB584}" destId="{4BEB2108-2A5A-4CDB-8A3B-4D27C1D949DA}" srcOrd="3" destOrd="0" presId="urn:microsoft.com/office/officeart/2005/8/layout/hList9"/>
    <dgm:cxn modelId="{45D535FF-7AA3-4B83-B8CD-88A177C3B02A}" type="presParOf" srcId="{9226BA65-EC0E-445A-989D-1C8FECFBB584}" destId="{9CA4E647-9FD9-40B2-8853-E874A1CE716A}" srcOrd="4" destOrd="0" presId="urn:microsoft.com/office/officeart/2005/8/layout/hList9"/>
    <dgm:cxn modelId="{DDEAAEA5-CE2D-4219-9E74-E9D921C5A458}" type="presParOf" srcId="{9226BA65-EC0E-445A-989D-1C8FECFBB584}" destId="{2B192C96-D848-4C05-BF72-451A4FEFF8CB}" srcOrd="5" destOrd="0" presId="urn:microsoft.com/office/officeart/2005/8/layout/hList9"/>
    <dgm:cxn modelId="{DBB928D2-9ACF-453C-8E81-001CC4F8B363}" type="presParOf" srcId="{9226BA65-EC0E-445A-989D-1C8FECFBB584}" destId="{D0A86B23-2BF8-430C-ABCC-D51445956430}" srcOrd="6" destOrd="0" presId="urn:microsoft.com/office/officeart/2005/8/layout/hList9"/>
    <dgm:cxn modelId="{E66A8CD5-54C7-44F7-BF66-F9E860AAD92C}" type="presParOf" srcId="{D0A86B23-2BF8-430C-ABCC-D51445956430}" destId="{9DE484D0-0049-4D81-8C81-BBB123022A96}" srcOrd="0" destOrd="0" presId="urn:microsoft.com/office/officeart/2005/8/layout/hList9"/>
    <dgm:cxn modelId="{67829BAD-5898-4E86-B565-5610C892B10B}" type="presParOf" srcId="{D0A86B23-2BF8-430C-ABCC-D51445956430}" destId="{0EE30AA8-40A8-4D14-862E-1B2205340446}" srcOrd="1" destOrd="0" presId="urn:microsoft.com/office/officeart/2005/8/layout/hList9"/>
    <dgm:cxn modelId="{B99E4CB8-BCDD-441F-B54D-2803AC33140A}" type="presParOf" srcId="{0EE30AA8-40A8-4D14-862E-1B2205340446}" destId="{338C8B3A-3F08-4C07-8317-ACD2E44EAF47}" srcOrd="0" destOrd="0" presId="urn:microsoft.com/office/officeart/2005/8/layout/hList9"/>
    <dgm:cxn modelId="{D0A83756-14BC-4981-B513-7151E0CE2F9A}" type="presParOf" srcId="{0EE30AA8-40A8-4D14-862E-1B2205340446}" destId="{8316FB53-7FAA-405C-BA29-E4E0DFA0AF6B}" srcOrd="1" destOrd="0" presId="urn:microsoft.com/office/officeart/2005/8/layout/hList9"/>
    <dgm:cxn modelId="{77A3C483-D6E8-41AE-B7D2-1A10ED96E137}" type="presParOf" srcId="{D0A86B23-2BF8-430C-ABCC-D51445956430}" destId="{EDAD5817-D090-453D-9FBB-844C7E69C2F5}" srcOrd="2" destOrd="0" presId="urn:microsoft.com/office/officeart/2005/8/layout/hList9"/>
    <dgm:cxn modelId="{C0671C3A-0051-4267-B85E-632ED732B4B4}" type="presParOf" srcId="{EDAD5817-D090-453D-9FBB-844C7E69C2F5}" destId="{293F70E6-91B9-4464-BCD4-3C2F85412FA3}" srcOrd="0" destOrd="0" presId="urn:microsoft.com/office/officeart/2005/8/layout/hList9"/>
    <dgm:cxn modelId="{45CEADE6-0C49-4220-A28A-B5018602F943}" type="presParOf" srcId="{EDAD5817-D090-453D-9FBB-844C7E69C2F5}" destId="{005B0AA2-0569-4045-8333-9CE6CFC05BC7}" srcOrd="1" destOrd="0" presId="urn:microsoft.com/office/officeart/2005/8/layout/hList9"/>
    <dgm:cxn modelId="{0790D008-C192-4887-9640-F75318FD7DF9}" type="presParOf" srcId="{9226BA65-EC0E-445A-989D-1C8FECFBB584}" destId="{EB60DA11-A47A-4D47-AE98-1094C91B7AA1}" srcOrd="7" destOrd="0" presId="urn:microsoft.com/office/officeart/2005/8/layout/hList9"/>
    <dgm:cxn modelId="{397324BE-722B-45FC-B963-42E63F044C7D}" type="presParOf" srcId="{9226BA65-EC0E-445A-989D-1C8FECFBB584}" destId="{BD15DEF1-7F18-4FB1-B701-90822D1A649C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F672-3387-4F8A-9ADB-CB9BA2BC1A7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52D71501-ACC8-4402-958F-ABE2C0B07934}">
      <dgm:prSet phldrT="[文本]"/>
      <dgm:spPr/>
      <dgm:t>
        <a:bodyPr/>
        <a:lstStyle/>
        <a:p>
          <a:r>
            <a:rPr lang="zh-CN" altLang="zh-CN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由中大型连锁商户转向中小商户</a:t>
          </a:r>
          <a:endParaRPr lang="zh-CN" altLang="en-US" dirty="0">
            <a:solidFill>
              <a:schemeClr val="bg1"/>
            </a:solidFill>
            <a:latin typeface="方正银联黑简体" panose="02000000000000000000" pitchFamily="2" charset="-122"/>
            <a:ea typeface="方正银联黑简体" panose="02000000000000000000" pitchFamily="2" charset="-122"/>
          </a:endParaRPr>
        </a:p>
      </dgm:t>
    </dgm:pt>
    <dgm:pt modelId="{01F2A73A-BCA3-4897-99B6-50EC261DEDC8}" type="parTrans" cxnId="{81832572-71BA-4BCE-88E9-8AE0466FA529}">
      <dgm:prSet/>
      <dgm:spPr/>
      <dgm:t>
        <a:bodyPr/>
        <a:lstStyle/>
        <a:p>
          <a:endParaRPr lang="zh-CN" altLang="en-US"/>
        </a:p>
      </dgm:t>
    </dgm:pt>
    <dgm:pt modelId="{BEBFE72C-F519-4FD5-B464-D1BA9A7AD24A}" type="sibTrans" cxnId="{81832572-71BA-4BCE-88E9-8AE0466FA529}">
      <dgm:prSet/>
      <dgm:spPr/>
      <dgm:t>
        <a:bodyPr/>
        <a:lstStyle/>
        <a:p>
          <a:endParaRPr lang="zh-CN" altLang="en-US"/>
        </a:p>
      </dgm:t>
    </dgm:pt>
    <dgm:pt modelId="{2BBAA1C6-696B-45AC-9437-27AB08489751}">
      <dgm:prSet phldrT="[文本]"/>
      <dgm:spPr/>
      <dgm:t>
        <a:bodyPr/>
        <a:lstStyle/>
        <a:p>
          <a:r>
            <a:rPr lang="zh-CN" altLang="zh-CN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由无</a:t>
          </a:r>
          <a:r>
            <a:rPr lang="zh-CN" altLang="en-US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银联</a:t>
          </a:r>
          <a:r>
            <a:rPr lang="zh-CN" altLang="zh-CN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品牌认识转向全面普及</a:t>
          </a:r>
          <a:endParaRPr lang="zh-CN" altLang="en-US" dirty="0">
            <a:solidFill>
              <a:schemeClr val="bg1"/>
            </a:solidFill>
            <a:latin typeface="方正银联黑简体" panose="02000000000000000000" pitchFamily="2" charset="-122"/>
            <a:ea typeface="方正银联黑简体" panose="02000000000000000000" pitchFamily="2" charset="-122"/>
          </a:endParaRPr>
        </a:p>
      </dgm:t>
    </dgm:pt>
    <dgm:pt modelId="{43B83532-A708-47B6-B426-5A2D79C8FB48}" type="parTrans" cxnId="{19295405-442E-4333-877D-1FB57A35C2E0}">
      <dgm:prSet/>
      <dgm:spPr/>
      <dgm:t>
        <a:bodyPr/>
        <a:lstStyle/>
        <a:p>
          <a:endParaRPr lang="zh-CN" altLang="en-US"/>
        </a:p>
      </dgm:t>
    </dgm:pt>
    <dgm:pt modelId="{29624BC8-7CC8-44EA-9E1C-D05136FFEEAD}" type="sibTrans" cxnId="{19295405-442E-4333-877D-1FB57A35C2E0}">
      <dgm:prSet/>
      <dgm:spPr/>
      <dgm:t>
        <a:bodyPr/>
        <a:lstStyle/>
        <a:p>
          <a:endParaRPr lang="zh-CN" altLang="en-US"/>
        </a:p>
      </dgm:t>
    </dgm:pt>
    <dgm:pt modelId="{7F78051A-B606-4CEF-8DF8-8E40BD21FC7D}">
      <dgm:prSet phldrT="[文本]"/>
      <dgm:spPr/>
      <dgm:t>
        <a:bodyPr/>
        <a:lstStyle/>
        <a:p>
          <a:r>
            <a:rPr lang="zh-CN" altLang="zh-CN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由</a:t>
          </a:r>
          <a:r>
            <a:rPr lang="zh-CN" altLang="en-US" b="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低</a:t>
          </a:r>
          <a:r>
            <a:rPr lang="zh-CN" altLang="zh-CN" b="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交易占比转向全量交易渗透</a:t>
          </a:r>
          <a:endParaRPr lang="zh-CN" altLang="en-US" b="0" dirty="0">
            <a:solidFill>
              <a:schemeClr val="bg1"/>
            </a:solidFill>
            <a:latin typeface="方正银联黑简体" panose="02000000000000000000" pitchFamily="2" charset="-122"/>
            <a:ea typeface="方正银联黑简体" panose="02000000000000000000" pitchFamily="2" charset="-122"/>
          </a:endParaRPr>
        </a:p>
      </dgm:t>
    </dgm:pt>
    <dgm:pt modelId="{27FE4D2B-5A3B-4A58-992E-5D77861B1BD2}" type="parTrans" cxnId="{9CE4C70E-EAE3-4D6B-ABF6-50FADC13DD4B}">
      <dgm:prSet/>
      <dgm:spPr/>
      <dgm:t>
        <a:bodyPr/>
        <a:lstStyle/>
        <a:p>
          <a:endParaRPr lang="zh-CN" altLang="en-US"/>
        </a:p>
      </dgm:t>
    </dgm:pt>
    <dgm:pt modelId="{C2E1F3E1-CC4F-4F2D-8DE6-7AD0BB9AEE26}" type="sibTrans" cxnId="{9CE4C70E-EAE3-4D6B-ABF6-50FADC13DD4B}">
      <dgm:prSet/>
      <dgm:spPr/>
      <dgm:t>
        <a:bodyPr/>
        <a:lstStyle/>
        <a:p>
          <a:endParaRPr lang="zh-CN" altLang="en-US"/>
        </a:p>
      </dgm:t>
    </dgm:pt>
    <dgm:pt modelId="{B28C743B-9A7E-40F3-86A4-B4EA49A40931}" type="pres">
      <dgm:prSet presAssocID="{CB6CF672-3387-4F8A-9ADB-CB9BA2BC1A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6157124-6930-4A73-A232-E135AFB71B5B}" type="pres">
      <dgm:prSet presAssocID="{CB6CF672-3387-4F8A-9ADB-CB9BA2BC1A7C}" presName="Name1" presStyleCnt="0"/>
      <dgm:spPr/>
    </dgm:pt>
    <dgm:pt modelId="{3CFFBEBB-DC66-4744-893C-E69A289D04DE}" type="pres">
      <dgm:prSet presAssocID="{CB6CF672-3387-4F8A-9ADB-CB9BA2BC1A7C}" presName="cycle" presStyleCnt="0"/>
      <dgm:spPr/>
    </dgm:pt>
    <dgm:pt modelId="{B638242E-7585-4975-93FB-75170738BE4E}" type="pres">
      <dgm:prSet presAssocID="{CB6CF672-3387-4F8A-9ADB-CB9BA2BC1A7C}" presName="srcNode" presStyleLbl="node1" presStyleIdx="0" presStyleCnt="3"/>
      <dgm:spPr/>
    </dgm:pt>
    <dgm:pt modelId="{7B2E5E8F-D51F-4C7E-A5F8-30817D651186}" type="pres">
      <dgm:prSet presAssocID="{CB6CF672-3387-4F8A-9ADB-CB9BA2BC1A7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D2F91E5-BEA1-475F-8203-C89173F3B26C}" type="pres">
      <dgm:prSet presAssocID="{CB6CF672-3387-4F8A-9ADB-CB9BA2BC1A7C}" presName="extraNode" presStyleLbl="node1" presStyleIdx="0" presStyleCnt="3"/>
      <dgm:spPr/>
    </dgm:pt>
    <dgm:pt modelId="{8286BB6E-DACE-4056-973F-E2538207BD0C}" type="pres">
      <dgm:prSet presAssocID="{CB6CF672-3387-4F8A-9ADB-CB9BA2BC1A7C}" presName="dstNode" presStyleLbl="node1" presStyleIdx="0" presStyleCnt="3"/>
      <dgm:spPr/>
    </dgm:pt>
    <dgm:pt modelId="{A39DDE33-C5BC-4764-8D78-86DF336F7B5E}" type="pres">
      <dgm:prSet presAssocID="{52D71501-ACC8-4402-958F-ABE2C0B0793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0AEA4D-FAEE-4241-939E-11996456B65A}" type="pres">
      <dgm:prSet presAssocID="{52D71501-ACC8-4402-958F-ABE2C0B07934}" presName="accent_1" presStyleCnt="0"/>
      <dgm:spPr/>
    </dgm:pt>
    <dgm:pt modelId="{60C6A14F-9CD7-44B4-8EC4-6AD8580AFB44}" type="pres">
      <dgm:prSet presAssocID="{52D71501-ACC8-4402-958F-ABE2C0B07934}" presName="accentRepeatNode" presStyleLbl="solidFgAcc1" presStyleIdx="0" presStyleCnt="3"/>
      <dgm:spPr/>
    </dgm:pt>
    <dgm:pt modelId="{D44ABE7B-CD79-4BF1-B881-713648A2764A}" type="pres">
      <dgm:prSet presAssocID="{2BBAA1C6-696B-45AC-9437-27AB08489751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B0BD3C-0481-480A-974E-78971ABC6027}" type="pres">
      <dgm:prSet presAssocID="{2BBAA1C6-696B-45AC-9437-27AB08489751}" presName="accent_2" presStyleCnt="0"/>
      <dgm:spPr/>
    </dgm:pt>
    <dgm:pt modelId="{E59755FC-CAA7-4EEE-9E68-D9F6DA1E5D40}" type="pres">
      <dgm:prSet presAssocID="{2BBAA1C6-696B-45AC-9437-27AB08489751}" presName="accentRepeatNode" presStyleLbl="solidFgAcc1" presStyleIdx="1" presStyleCnt="3"/>
      <dgm:spPr/>
    </dgm:pt>
    <dgm:pt modelId="{BC3230D0-0B21-4AAD-8DD4-50954A68708D}" type="pres">
      <dgm:prSet presAssocID="{7F78051A-B606-4CEF-8DF8-8E40BD21FC7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C91EFE-F073-42BF-820E-8F51CE90FF21}" type="pres">
      <dgm:prSet presAssocID="{7F78051A-B606-4CEF-8DF8-8E40BD21FC7D}" presName="accent_3" presStyleCnt="0"/>
      <dgm:spPr/>
    </dgm:pt>
    <dgm:pt modelId="{C411AAEC-5C89-4500-928D-3551CF1127E6}" type="pres">
      <dgm:prSet presAssocID="{7F78051A-B606-4CEF-8DF8-8E40BD21FC7D}" presName="accentRepeatNode" presStyleLbl="solidFgAcc1" presStyleIdx="2" presStyleCnt="3"/>
      <dgm:spPr/>
    </dgm:pt>
  </dgm:ptLst>
  <dgm:cxnLst>
    <dgm:cxn modelId="{BB5528CC-C838-4D01-99F0-DCC5E9907646}" type="presOf" srcId="{BEBFE72C-F519-4FD5-B464-D1BA9A7AD24A}" destId="{7B2E5E8F-D51F-4C7E-A5F8-30817D651186}" srcOrd="0" destOrd="0" presId="urn:microsoft.com/office/officeart/2008/layout/VerticalCurvedList"/>
    <dgm:cxn modelId="{F457C192-10D0-49FE-B0E7-0472CEB67326}" type="presOf" srcId="{2BBAA1C6-696B-45AC-9437-27AB08489751}" destId="{D44ABE7B-CD79-4BF1-B881-713648A2764A}" srcOrd="0" destOrd="0" presId="urn:microsoft.com/office/officeart/2008/layout/VerticalCurvedList"/>
    <dgm:cxn modelId="{81832572-71BA-4BCE-88E9-8AE0466FA529}" srcId="{CB6CF672-3387-4F8A-9ADB-CB9BA2BC1A7C}" destId="{52D71501-ACC8-4402-958F-ABE2C0B07934}" srcOrd="0" destOrd="0" parTransId="{01F2A73A-BCA3-4897-99B6-50EC261DEDC8}" sibTransId="{BEBFE72C-F519-4FD5-B464-D1BA9A7AD24A}"/>
    <dgm:cxn modelId="{77229B0F-B837-47EF-AAF5-B450161C7A5D}" type="presOf" srcId="{52D71501-ACC8-4402-958F-ABE2C0B07934}" destId="{A39DDE33-C5BC-4764-8D78-86DF336F7B5E}" srcOrd="0" destOrd="0" presId="urn:microsoft.com/office/officeart/2008/layout/VerticalCurvedList"/>
    <dgm:cxn modelId="{9CE4C70E-EAE3-4D6B-ABF6-50FADC13DD4B}" srcId="{CB6CF672-3387-4F8A-9ADB-CB9BA2BC1A7C}" destId="{7F78051A-B606-4CEF-8DF8-8E40BD21FC7D}" srcOrd="2" destOrd="0" parTransId="{27FE4D2B-5A3B-4A58-992E-5D77861B1BD2}" sibTransId="{C2E1F3E1-CC4F-4F2D-8DE6-7AD0BB9AEE26}"/>
    <dgm:cxn modelId="{19295405-442E-4333-877D-1FB57A35C2E0}" srcId="{CB6CF672-3387-4F8A-9ADB-CB9BA2BC1A7C}" destId="{2BBAA1C6-696B-45AC-9437-27AB08489751}" srcOrd="1" destOrd="0" parTransId="{43B83532-A708-47B6-B426-5A2D79C8FB48}" sibTransId="{29624BC8-7CC8-44EA-9E1C-D05136FFEEAD}"/>
    <dgm:cxn modelId="{CF130B88-352D-4E4B-881B-A56F3BEDB4EE}" type="presOf" srcId="{CB6CF672-3387-4F8A-9ADB-CB9BA2BC1A7C}" destId="{B28C743B-9A7E-40F3-86A4-B4EA49A40931}" srcOrd="0" destOrd="0" presId="urn:microsoft.com/office/officeart/2008/layout/VerticalCurvedList"/>
    <dgm:cxn modelId="{5DD42FF5-BF30-4D5A-B38A-194611EE0268}" type="presOf" srcId="{7F78051A-B606-4CEF-8DF8-8E40BD21FC7D}" destId="{BC3230D0-0B21-4AAD-8DD4-50954A68708D}" srcOrd="0" destOrd="0" presId="urn:microsoft.com/office/officeart/2008/layout/VerticalCurvedList"/>
    <dgm:cxn modelId="{8423F669-B136-465B-BA00-9E13FCCBB135}" type="presParOf" srcId="{B28C743B-9A7E-40F3-86A4-B4EA49A40931}" destId="{E6157124-6930-4A73-A232-E135AFB71B5B}" srcOrd="0" destOrd="0" presId="urn:microsoft.com/office/officeart/2008/layout/VerticalCurvedList"/>
    <dgm:cxn modelId="{F995B533-4E5A-4EF1-A7AB-0FD1D32173FB}" type="presParOf" srcId="{E6157124-6930-4A73-A232-E135AFB71B5B}" destId="{3CFFBEBB-DC66-4744-893C-E69A289D04DE}" srcOrd="0" destOrd="0" presId="urn:microsoft.com/office/officeart/2008/layout/VerticalCurvedList"/>
    <dgm:cxn modelId="{4BD59D07-D0FA-4CC2-91B1-7F7D43CA5858}" type="presParOf" srcId="{3CFFBEBB-DC66-4744-893C-E69A289D04DE}" destId="{B638242E-7585-4975-93FB-75170738BE4E}" srcOrd="0" destOrd="0" presId="urn:microsoft.com/office/officeart/2008/layout/VerticalCurvedList"/>
    <dgm:cxn modelId="{F1CB4523-1BFC-4298-8D1D-9D7DDB15E0C7}" type="presParOf" srcId="{3CFFBEBB-DC66-4744-893C-E69A289D04DE}" destId="{7B2E5E8F-D51F-4C7E-A5F8-30817D651186}" srcOrd="1" destOrd="0" presId="urn:microsoft.com/office/officeart/2008/layout/VerticalCurvedList"/>
    <dgm:cxn modelId="{8CA854FF-11C3-41E5-8918-B08D33ABCE8F}" type="presParOf" srcId="{3CFFBEBB-DC66-4744-893C-E69A289D04DE}" destId="{FD2F91E5-BEA1-475F-8203-C89173F3B26C}" srcOrd="2" destOrd="0" presId="urn:microsoft.com/office/officeart/2008/layout/VerticalCurvedList"/>
    <dgm:cxn modelId="{D5CD9D1A-4858-4BFA-ACAC-827C8A3DEA68}" type="presParOf" srcId="{3CFFBEBB-DC66-4744-893C-E69A289D04DE}" destId="{8286BB6E-DACE-4056-973F-E2538207BD0C}" srcOrd="3" destOrd="0" presId="urn:microsoft.com/office/officeart/2008/layout/VerticalCurvedList"/>
    <dgm:cxn modelId="{7DBA6CE5-AFE0-4A82-9BAE-29BB5A845969}" type="presParOf" srcId="{E6157124-6930-4A73-A232-E135AFB71B5B}" destId="{A39DDE33-C5BC-4764-8D78-86DF336F7B5E}" srcOrd="1" destOrd="0" presId="urn:microsoft.com/office/officeart/2008/layout/VerticalCurvedList"/>
    <dgm:cxn modelId="{B0A9416B-858A-4F66-9113-F79FBF1D4E56}" type="presParOf" srcId="{E6157124-6930-4A73-A232-E135AFB71B5B}" destId="{160AEA4D-FAEE-4241-939E-11996456B65A}" srcOrd="2" destOrd="0" presId="urn:microsoft.com/office/officeart/2008/layout/VerticalCurvedList"/>
    <dgm:cxn modelId="{5B7CB869-FB8A-4C2C-A10A-E071E1AB7B3E}" type="presParOf" srcId="{160AEA4D-FAEE-4241-939E-11996456B65A}" destId="{60C6A14F-9CD7-44B4-8EC4-6AD8580AFB44}" srcOrd="0" destOrd="0" presId="urn:microsoft.com/office/officeart/2008/layout/VerticalCurvedList"/>
    <dgm:cxn modelId="{D3E46F32-C708-42E4-BE6B-0230642DFCF9}" type="presParOf" srcId="{E6157124-6930-4A73-A232-E135AFB71B5B}" destId="{D44ABE7B-CD79-4BF1-B881-713648A2764A}" srcOrd="3" destOrd="0" presId="urn:microsoft.com/office/officeart/2008/layout/VerticalCurvedList"/>
    <dgm:cxn modelId="{45BD953B-6202-473D-A9BA-A54410824577}" type="presParOf" srcId="{E6157124-6930-4A73-A232-E135AFB71B5B}" destId="{80B0BD3C-0481-480A-974E-78971ABC6027}" srcOrd="4" destOrd="0" presId="urn:microsoft.com/office/officeart/2008/layout/VerticalCurvedList"/>
    <dgm:cxn modelId="{44C98E81-0A1D-4970-B244-493511C43EA7}" type="presParOf" srcId="{80B0BD3C-0481-480A-974E-78971ABC6027}" destId="{E59755FC-CAA7-4EEE-9E68-D9F6DA1E5D40}" srcOrd="0" destOrd="0" presId="urn:microsoft.com/office/officeart/2008/layout/VerticalCurvedList"/>
    <dgm:cxn modelId="{22A22CCF-4AEA-4806-8339-407CCDE77727}" type="presParOf" srcId="{E6157124-6930-4A73-A232-E135AFB71B5B}" destId="{BC3230D0-0B21-4AAD-8DD4-50954A68708D}" srcOrd="5" destOrd="0" presId="urn:microsoft.com/office/officeart/2008/layout/VerticalCurvedList"/>
    <dgm:cxn modelId="{54C4980E-4485-4883-A8D1-5A85F801378E}" type="presParOf" srcId="{E6157124-6930-4A73-A232-E135AFB71B5B}" destId="{66C91EFE-F073-42BF-820E-8F51CE90FF21}" srcOrd="6" destOrd="0" presId="urn:microsoft.com/office/officeart/2008/layout/VerticalCurvedList"/>
    <dgm:cxn modelId="{7CD5E4AF-6B72-4ED7-9065-729DF11CBF1D}" type="presParOf" srcId="{66C91EFE-F073-42BF-820E-8F51CE90FF21}" destId="{C411AAEC-5C89-4500-928D-3551CF1127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91777-A1DD-473F-A56A-419269F790DF}">
      <dsp:nvSpPr>
        <dsp:cNvPr id="0" name=""/>
        <dsp:cNvSpPr/>
      </dsp:nvSpPr>
      <dsp:spPr>
        <a:xfrm>
          <a:off x="862313" y="687652"/>
          <a:ext cx="2143809" cy="134551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① 商户侧银联二维码受理全面覆盖，提升银联品牌渗透 </a:t>
          </a:r>
          <a:endParaRPr lang="zh-CN" altLang="en-US" sz="1600" kern="1200" dirty="0"/>
        </a:p>
      </dsp:txBody>
      <dsp:txXfrm>
        <a:off x="1205323" y="687652"/>
        <a:ext cx="1800800" cy="1345511"/>
      </dsp:txXfrm>
    </dsp:sp>
    <dsp:sp modelId="{BF4AAEBB-DDB1-4048-BE8F-7F6BFC5F3E47}">
      <dsp:nvSpPr>
        <dsp:cNvPr id="0" name=""/>
        <dsp:cNvSpPr/>
      </dsp:nvSpPr>
      <dsp:spPr>
        <a:xfrm>
          <a:off x="862313" y="2033163"/>
          <a:ext cx="2143809" cy="1345511"/>
        </a:xfrm>
        <a:prstGeom prst="rect">
          <a:avLst/>
        </a:prstGeom>
        <a:solidFill>
          <a:schemeClr val="accent3">
            <a:tint val="40000"/>
            <a:alpha val="90000"/>
            <a:hueOff val="-135365"/>
            <a:satOff val="10577"/>
            <a:lumOff val="175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135365"/>
              <a:satOff val="10577"/>
              <a:lumOff val="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② 真正做活商户，完成交易渗透率的提升 </a:t>
          </a:r>
          <a:endParaRPr lang="zh-CN" altLang="en-US" sz="1600" kern="1200" dirty="0"/>
        </a:p>
      </dsp:txBody>
      <dsp:txXfrm>
        <a:off x="1205323" y="2033163"/>
        <a:ext cx="1800800" cy="1345511"/>
      </dsp:txXfrm>
    </dsp:sp>
    <dsp:sp modelId="{4BEB2108-2A5A-4CDB-8A3B-4D27C1D949DA}">
      <dsp:nvSpPr>
        <dsp:cNvPr id="0" name=""/>
        <dsp:cNvSpPr/>
      </dsp:nvSpPr>
      <dsp:spPr>
        <a:xfrm>
          <a:off x="0" y="120466"/>
          <a:ext cx="1124298" cy="11242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全面渗透</a:t>
          </a:r>
          <a:endParaRPr lang="zh-CN" altLang="en-US" sz="2300" kern="1200" dirty="0"/>
        </a:p>
      </dsp:txBody>
      <dsp:txXfrm>
        <a:off x="164650" y="285116"/>
        <a:ext cx="794998" cy="794998"/>
      </dsp:txXfrm>
    </dsp:sp>
    <dsp:sp modelId="{338C8B3A-3F08-4C07-8317-ACD2E44EAF47}">
      <dsp:nvSpPr>
        <dsp:cNvPr id="0" name=""/>
        <dsp:cNvSpPr/>
      </dsp:nvSpPr>
      <dsp:spPr>
        <a:xfrm>
          <a:off x="4174670" y="687652"/>
          <a:ext cx="2213491" cy="1345511"/>
        </a:xfrm>
        <a:prstGeom prst="rect">
          <a:avLst/>
        </a:prstGeom>
        <a:solidFill>
          <a:schemeClr val="accent3">
            <a:tint val="40000"/>
            <a:alpha val="90000"/>
            <a:hueOff val="-270731"/>
            <a:satOff val="21154"/>
            <a:lumOff val="351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270731"/>
              <a:satOff val="21154"/>
              <a:lumOff val="3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① 改变商户拓而不活，拓而不知的局面</a:t>
          </a:r>
          <a:r>
            <a:rPr lang="zh-CN" altLang="en-US" sz="1600" kern="1200" dirty="0" smtClean="0">
              <a:latin typeface="方正银联黑简体" panose="02000000000000000000" pitchFamily="2" charset="-122"/>
              <a:ea typeface="方正银联黑简体" panose="02000000000000000000" pitchFamily="2" charset="-122"/>
            </a:rPr>
            <a:t> </a:t>
          </a:r>
          <a:endParaRPr lang="zh-CN" altLang="en-US" sz="1600" kern="1200" dirty="0"/>
        </a:p>
      </dsp:txBody>
      <dsp:txXfrm>
        <a:off x="4528829" y="687652"/>
        <a:ext cx="1859333" cy="1345511"/>
      </dsp:txXfrm>
    </dsp:sp>
    <dsp:sp modelId="{293F70E6-91B9-4464-BCD4-3C2F85412FA3}">
      <dsp:nvSpPr>
        <dsp:cNvPr id="0" name=""/>
        <dsp:cNvSpPr/>
      </dsp:nvSpPr>
      <dsp:spPr>
        <a:xfrm>
          <a:off x="4174670" y="2033163"/>
          <a:ext cx="2213491" cy="1345511"/>
        </a:xfrm>
        <a:prstGeom prst="rect">
          <a:avLst/>
        </a:prstGeom>
        <a:solidFill>
          <a:schemeClr val="accent3">
            <a:tint val="40000"/>
            <a:alpha val="90000"/>
            <a:hueOff val="-406096"/>
            <a:satOff val="31731"/>
            <a:lumOff val="527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406096"/>
              <a:satOff val="31731"/>
              <a:lumOff val="52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② 形成用户推动商户，商户引导用户的良性互动</a:t>
          </a:r>
          <a:endParaRPr lang="zh-CN" altLang="en-US" sz="1600" kern="1200" dirty="0"/>
        </a:p>
      </dsp:txBody>
      <dsp:txXfrm>
        <a:off x="4528829" y="2033163"/>
        <a:ext cx="1859333" cy="1345511"/>
      </dsp:txXfrm>
    </dsp:sp>
    <dsp:sp modelId="{BD15DEF1-7F18-4FB1-B701-90822D1A649C}">
      <dsp:nvSpPr>
        <dsp:cNvPr id="0" name=""/>
        <dsp:cNvSpPr/>
      </dsp:nvSpPr>
      <dsp:spPr>
        <a:xfrm>
          <a:off x="3299109" y="149716"/>
          <a:ext cx="1124419" cy="1124419"/>
        </a:xfrm>
        <a:prstGeom prst="ellipse">
          <a:avLst/>
        </a:prstGeom>
        <a:solidFill>
          <a:schemeClr val="accent3">
            <a:hueOff val="113945"/>
            <a:satOff val="-42056"/>
            <a:lumOff val="3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受理体验</a:t>
          </a:r>
          <a:endParaRPr lang="zh-CN" altLang="en-US" sz="2300" kern="1200" dirty="0"/>
        </a:p>
      </dsp:txBody>
      <dsp:txXfrm>
        <a:off x="3463776" y="314383"/>
        <a:ext cx="795085" cy="795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E5E8F-D51F-4C7E-A5F8-30817D65118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DDE33-C5BC-4764-8D78-86DF336F7B5E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由中大型连锁商户转向中小商户</a:t>
          </a:r>
          <a:endParaRPr lang="zh-CN" altLang="en-US" sz="2500" kern="1200" dirty="0">
            <a:solidFill>
              <a:schemeClr val="bg1"/>
            </a:solidFill>
            <a:latin typeface="方正银联黑简体" panose="02000000000000000000" pitchFamily="2" charset="-122"/>
            <a:ea typeface="方正银联黑简体" panose="02000000000000000000" pitchFamily="2" charset="-122"/>
          </a:endParaRPr>
        </a:p>
      </dsp:txBody>
      <dsp:txXfrm>
        <a:off x="564979" y="406400"/>
        <a:ext cx="5475833" cy="812800"/>
      </dsp:txXfrm>
    </dsp:sp>
    <dsp:sp modelId="{60C6A14F-9CD7-44B4-8EC4-6AD8580AFB44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ABE7B-CD79-4BF1-B881-713648A2764A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3">
            <a:hueOff val="56972"/>
            <a:satOff val="-21028"/>
            <a:lumOff val="15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由无</a:t>
          </a:r>
          <a:r>
            <a:rPr lang="zh-CN" altLang="en-US" sz="250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银联</a:t>
          </a:r>
          <a:r>
            <a:rPr lang="zh-CN" altLang="zh-CN" sz="250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品牌认识转向全面普及</a:t>
          </a:r>
          <a:endParaRPr lang="zh-CN" altLang="en-US" sz="2500" kern="1200" dirty="0">
            <a:solidFill>
              <a:schemeClr val="bg1"/>
            </a:solidFill>
            <a:latin typeface="方正银联黑简体" panose="02000000000000000000" pitchFamily="2" charset="-122"/>
            <a:ea typeface="方正银联黑简体" panose="02000000000000000000" pitchFamily="2" charset="-122"/>
          </a:endParaRPr>
        </a:p>
      </dsp:txBody>
      <dsp:txXfrm>
        <a:off x="860432" y="1625599"/>
        <a:ext cx="5180380" cy="812800"/>
      </dsp:txXfrm>
    </dsp:sp>
    <dsp:sp modelId="{E59755FC-CAA7-4EEE-9E68-D9F6DA1E5D40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6972"/>
              <a:satOff val="-21028"/>
              <a:lumOff val="15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230D0-0B21-4AAD-8DD4-50954A68708D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3">
            <a:hueOff val="113945"/>
            <a:satOff val="-42056"/>
            <a:lumOff val="3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由</a:t>
          </a:r>
          <a:r>
            <a:rPr lang="zh-CN" altLang="en-US" sz="2500" b="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低</a:t>
          </a:r>
          <a:r>
            <a:rPr lang="zh-CN" altLang="zh-CN" sz="2500" b="0" kern="1200" dirty="0" smtClean="0">
              <a:solidFill>
                <a:schemeClr val="bg1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rPr>
            <a:t>交易占比转向全量交易渗透</a:t>
          </a:r>
          <a:endParaRPr lang="zh-CN" altLang="en-US" sz="2500" b="0" kern="1200" dirty="0">
            <a:solidFill>
              <a:schemeClr val="bg1"/>
            </a:solidFill>
            <a:latin typeface="方正银联黑简体" panose="02000000000000000000" pitchFamily="2" charset="-122"/>
            <a:ea typeface="方正银联黑简体" panose="02000000000000000000" pitchFamily="2" charset="-122"/>
          </a:endParaRPr>
        </a:p>
      </dsp:txBody>
      <dsp:txXfrm>
        <a:off x="564979" y="2844800"/>
        <a:ext cx="5475833" cy="812800"/>
      </dsp:txXfrm>
    </dsp:sp>
    <dsp:sp modelId="{C411AAEC-5C89-4500-928D-3551CF1127E6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3945"/>
              <a:satOff val="-42056"/>
              <a:lumOff val="3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674" cy="49617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915" y="1"/>
            <a:ext cx="2946674" cy="49617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A5B181F-4C58-4302-9FD6-58C7A8C3AB3A}" type="datetimeFigureOut">
              <a:rPr lang="en-US" altLang="zh-CN"/>
              <a:t>4/23/2019</a:t>
            </a:fld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29"/>
            <a:ext cx="2946674" cy="49617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915" y="9429729"/>
            <a:ext cx="2946674" cy="49617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AF76397-2A65-4C5B-9C71-2E530E721156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32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4538" y="644525"/>
            <a:ext cx="3406775" cy="2555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55419" y="3651788"/>
            <a:ext cx="5580311" cy="56017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 dirty="0"/>
              <a:t>Click to edit Master text styles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69444" y="9432047"/>
            <a:ext cx="905415" cy="4961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000"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546522B4-FA87-4935-B9A3-7148FB7CE523}" type="slidenum">
              <a:rPr lang="zh-CN" altLang="en-US"/>
              <a:t>‹#›</a:t>
            </a:fld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4297731" y="1027138"/>
            <a:ext cx="197930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97731" y="1463034"/>
            <a:ext cx="197930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297731" y="1896611"/>
            <a:ext cx="197930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297731" y="2330189"/>
            <a:ext cx="197930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297731" y="2763766"/>
            <a:ext cx="197930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297731" y="3199661"/>
            <a:ext cx="197930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635" name="Picture 2" descr="C:\Users\unionpay\Desktop\课程教材标准化PPT备注模式\图标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27" y="0"/>
            <a:ext cx="1093454" cy="2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6"/>
          <p:cNvSpPr txBox="1">
            <a:spLocks noChangeArrowheads="1"/>
          </p:cNvSpPr>
          <p:nvPr/>
        </p:nvSpPr>
        <p:spPr bwMode="auto">
          <a:xfrm>
            <a:off x="3053194" y="9443639"/>
            <a:ext cx="1606486" cy="498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1000" dirty="0">
                <a:latin typeface="方正银联黑简体" panose="02000000000000000000" pitchFamily="2" charset="-122"/>
                <a:ea typeface="MS PGothic" panose="020B0600070205080204" pitchFamily="34" charset="-128"/>
              </a:rPr>
              <a:t>版权所有 不得翻录</a:t>
            </a:r>
            <a:endParaRPr lang="en-US" altLang="zh-CN" sz="1000" dirty="0">
              <a:latin typeface="方正银联黑简体" panose="02000000000000000000" pitchFamily="2" charset="-122"/>
              <a:ea typeface="MS PGothic" panose="020B0600070205080204" pitchFamily="34" charset="-128"/>
            </a:endParaRPr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 bwMode="auto">
          <a:xfrm>
            <a:off x="683681" y="1"/>
            <a:ext cx="1607573" cy="4961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1000" dirty="0">
                <a:latin typeface="方正银联黑简体" panose="02000000000000000000" pitchFamily="2" charset="-122"/>
                <a:ea typeface="MS PGothic" panose="020B0600070205080204" pitchFamily="34" charset="-128"/>
              </a:rPr>
              <a:t>语音支付产品介绍</a:t>
            </a:r>
            <a:endParaRPr lang="en-US" altLang="zh-CN" sz="1000" dirty="0">
              <a:latin typeface="方正银联黑简体" panose="02000000000000000000" pitchFamily="2" charset="-122"/>
              <a:ea typeface="MS PGothic" panose="020B0600070205080204" pitchFamily="34" charset="-128"/>
            </a:endParaRPr>
          </a:p>
        </p:txBody>
      </p:sp>
      <p:sp>
        <p:nvSpPr>
          <p:cNvPr id="19" name="Rectangle 6"/>
          <p:cNvSpPr txBox="1">
            <a:spLocks noChangeArrowheads="1"/>
          </p:cNvSpPr>
          <p:nvPr/>
        </p:nvSpPr>
        <p:spPr bwMode="auto">
          <a:xfrm>
            <a:off x="743462" y="9443639"/>
            <a:ext cx="1606486" cy="498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1000" dirty="0">
                <a:latin typeface="方正银联黑简体" panose="02000000000000000000" pitchFamily="2" charset="-122"/>
                <a:ea typeface="MS PGothic" panose="020B0600070205080204" pitchFamily="34" charset="-128"/>
              </a:rPr>
              <a:t>讲师手册</a:t>
            </a:r>
            <a:endParaRPr lang="en-US" altLang="zh-CN" sz="1000" dirty="0">
              <a:latin typeface="方正银联黑简体" panose="02000000000000000000" pitchFamily="2" charset="-122"/>
              <a:ea typeface="MS PGothic" panose="020B0600070205080204" pitchFamily="34" charset="-128"/>
            </a:endParaRPr>
          </a:p>
        </p:txBody>
      </p:sp>
      <p:pic>
        <p:nvPicPr>
          <p:cNvPr id="266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54" y="734996"/>
            <a:ext cx="2385817" cy="255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249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方正银联黑简体" panose="02000000000000000000" pitchFamily="2" charset="-122"/>
        <a:ea typeface="方正银联黑简体" panose="02000000000000000000" pitchFamily="2" charset="-122"/>
        <a:cs typeface="方正银联黑简体" panose="02000000000000000000" pitchFamily="2" charset="-12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4538" y="644525"/>
            <a:ext cx="3406775" cy="25558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6522B4-FA87-4935-B9A3-7148FB7CE523}" type="slidenum">
              <a:rPr lang="zh-CN" altLang="en-US" smtClean="0"/>
              <a:t>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65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6AF3-E85F-254C-B96A-5FFF77B7577A}" type="slidenum">
              <a:rPr kumimoji="1" lang="zh-CN" altLang="en-US" smtClean="0">
                <a:solidFill>
                  <a:prstClr val="black"/>
                </a:solidFill>
              </a:rPr>
              <a:t>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1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6AF3-E85F-254C-B96A-5FFF77B7577A}" type="slidenum">
              <a:rPr kumimoji="1" lang="zh-CN" altLang="en-US" smtClean="0">
                <a:solidFill>
                  <a:prstClr val="black"/>
                </a:solidFill>
              </a:rPr>
              <a:t>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6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6AF3-E85F-254C-B96A-5FFF77B7577A}" type="slidenum">
              <a:rPr kumimoji="1" lang="zh-CN" altLang="en-US" smtClean="0">
                <a:solidFill>
                  <a:prstClr val="black"/>
                </a:solidFill>
              </a:rPr>
              <a:t>14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4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6AF3-E85F-254C-B96A-5FFF77B7577A}" type="slidenum">
              <a:rPr kumimoji="1" lang="zh-CN" altLang="en-US" smtClean="0">
                <a:solidFill>
                  <a:prstClr val="black"/>
                </a:solidFill>
              </a:rPr>
              <a:t>15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4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6AF3-E85F-254C-B96A-5FFF77B7577A}" type="slidenum">
              <a:rPr kumimoji="1" lang="zh-CN" altLang="en-US" smtClean="0">
                <a:solidFill>
                  <a:prstClr val="black"/>
                </a:solidFill>
              </a:rPr>
              <a:t>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9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44538" y="644525"/>
            <a:ext cx="3406775" cy="2555875"/>
          </a:xfrm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8" name="灯片编号占位符 3"/>
          <p:cNvSpPr txBox="1">
            <a:spLocks noGrp="1"/>
          </p:cNvSpPr>
          <p:nvPr/>
        </p:nvSpPr>
        <p:spPr bwMode="auto">
          <a:xfrm>
            <a:off x="5469444" y="9432047"/>
            <a:ext cx="905415" cy="49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</a:pPr>
            <a:fld id="{A2CE212F-930F-4DCF-A20F-7012D2EBD8E1}" type="slidenum">
              <a:rPr lang="zh-CN" altLang="en-US" sz="10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宋体" panose="02010600030101010101" pitchFamily="2" charset="-122"/>
              </a:rPr>
              <a:t>17</a:t>
            </a:fld>
            <a:endParaRPr lang="en-US" altLang="zh-CN" sz="1000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51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528900"/>
            <a:ext cx="7886700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18524" y="4293096"/>
            <a:ext cx="7886700" cy="864095"/>
          </a:xfrm>
        </p:spPr>
        <p:txBody>
          <a:bodyPr/>
          <a:lstStyle>
            <a:lvl1pPr>
              <a:lnSpc>
                <a:spcPct val="150000"/>
              </a:lnSpc>
              <a:defRPr sz="20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1pPr>
            <a:lvl2pPr marL="342900" indent="0" algn="ctr">
              <a:lnSpc>
                <a:spcPct val="150000"/>
              </a:lnSpc>
              <a:buFontTx/>
              <a:buNone/>
              <a:defRPr sz="20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2pPr>
            <a:lvl3pPr>
              <a:defRPr sz="135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15847" y="6345324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方正银联黑简体" panose="02000000000000000000" pitchFamily="2" charset="-122"/>
              </a:defRPr>
            </a:lvl1pPr>
          </a:lstStyle>
          <a:p>
            <a:pPr algn="l">
              <a:defRPr/>
            </a:pPr>
            <a:fld id="{45490047-AB09-4C9C-A586-0A3EC6221562}" type="slidenum">
              <a:rPr lang="zh-CN" altLang="en-US" sz="90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9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196752"/>
            <a:ext cx="6858000" cy="1008112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75856" y="2636912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9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6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196752"/>
            <a:ext cx="6858000" cy="1008112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75856" y="2636912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8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75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"/>
            <a:ext cx="7886700" cy="13255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650" y="63361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752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030" y="6612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412777"/>
            <a:ext cx="3868737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227540"/>
            <a:ext cx="3868737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12777"/>
            <a:ext cx="3887788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27540"/>
            <a:ext cx="3887788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22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3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85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"/>
            <a:ext cx="7886700" cy="13255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650" y="63361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20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  <a:prstGeom prst="rect">
            <a:avLst/>
          </a:prstGeom>
        </p:spPr>
        <p:txBody>
          <a:bodyPr/>
          <a:lstStyle/>
          <a:p>
            <a:fld id="{39EEDE4D-C237-4DCB-971B-7273E93752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96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030" y="6612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412777"/>
            <a:ext cx="3868737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227540"/>
            <a:ext cx="3868737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12777"/>
            <a:ext cx="3887788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27540"/>
            <a:ext cx="3887788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53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63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0"/>
            <a:ext cx="6858000" cy="100811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1412776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1800" b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21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51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"/>
            <a:ext cx="7886700" cy="13255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650" y="63361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558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94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030" y="6612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412777"/>
            <a:ext cx="3868737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227540"/>
            <a:ext cx="3868737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12777"/>
            <a:ext cx="3887788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27540"/>
            <a:ext cx="3887788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29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47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0"/>
            <a:ext cx="6858000" cy="100811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1412776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1800" b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2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196752"/>
            <a:ext cx="6858000" cy="1008112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75856" y="2636912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12C95FFE-FA41-4527-9660-ED588E06B5D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80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"/>
            <a:ext cx="7886700" cy="13255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650" y="63361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66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266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030" y="6612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412777"/>
            <a:ext cx="3868737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227540"/>
            <a:ext cx="3868737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12777"/>
            <a:ext cx="3887788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27540"/>
            <a:ext cx="3887788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6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552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0"/>
            <a:ext cx="6858000" cy="100811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1412776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1800" b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08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120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196752"/>
            <a:ext cx="6858000" cy="1008112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75856" y="2636912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31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72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"/>
            <a:ext cx="7886700" cy="13255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650" y="63361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2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301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030" y="6612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412777"/>
            <a:ext cx="3868737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227540"/>
            <a:ext cx="3868737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12777"/>
            <a:ext cx="3887788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27540"/>
            <a:ext cx="3887788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277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527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0"/>
            <a:ext cx="6858000" cy="100811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1412776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1800" b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97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40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196752"/>
            <a:ext cx="6858000" cy="1008112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/>
              <a:t>单击此处编辑母版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75856" y="2636912"/>
            <a:ext cx="5561856" cy="1655762"/>
          </a:xfrm>
        </p:spPr>
        <p:txBody>
          <a:bodyPr>
            <a:normAutofit/>
          </a:bodyPr>
          <a:lstStyle>
            <a:lvl1pPr marL="342900" indent="-342900" algn="l">
              <a:buFont typeface="+mj-ea"/>
              <a:buAutoNum type="ea1JpnChsDbPeriod"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813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8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"/>
            <a:ext cx="7886700" cy="13255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solidFill>
                  <a:schemeClr val="tx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650" y="63361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448784"/>
            <a:ext cx="3867150" cy="4728183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030" y="6612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9" y="1412777"/>
            <a:ext cx="3868737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9" y="2227540"/>
            <a:ext cx="3868737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412777"/>
            <a:ext cx="3887788" cy="6480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227540"/>
            <a:ext cx="3887788" cy="3962127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4pPr>
            <a:lvl5pPr>
              <a:defRPr sz="1800">
                <a:latin typeface="方正银联黑简体" panose="02000000000000000000" pitchFamily="2" charset="-122"/>
                <a:ea typeface="方正银联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EDE4D-C237-4DCB-971B-7273E93752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564" y="6345324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CCF6-191D-4104-ADB1-C448911195D7}" type="datetime1">
              <a:rPr lang="zh-CN" altLang="en-US" smtClean="0"/>
              <a:t>2019/4/23/Tue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624C-B8E9-4083-9225-A160C682E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.GIF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GI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GI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1548" y="252890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5294" y="4257096"/>
            <a:ext cx="7886700" cy="864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部门名称</a:t>
            </a:r>
            <a:endParaRPr lang="en-US" altLang="zh-CN" dirty="0"/>
          </a:p>
          <a:p>
            <a:pPr lvl="0"/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r>
              <a:rPr lang="en-US" altLang="zh-CN" dirty="0"/>
              <a:t>X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7" name="文本占位符 2"/>
          <p:cNvSpPr txBox="1"/>
          <p:nvPr userDrawn="1"/>
        </p:nvSpPr>
        <p:spPr>
          <a:xfrm>
            <a:off x="600214" y="4761148"/>
            <a:ext cx="7886700" cy="36004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银联黑简体" panose="02000000000000000000" pitchFamily="2" charset="-122"/>
              <a:ea typeface="方正银联黑简体" panose="02000000000000000000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2" y="3822448"/>
            <a:ext cx="9142857" cy="4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09" y="5527440"/>
            <a:ext cx="1448182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0" algn="ctr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369" y="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4785"/>
            <a:ext cx="78867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3370" y="1016732"/>
            <a:ext cx="5220580" cy="0"/>
          </a:xfrm>
          <a:prstGeom prst="line">
            <a:avLst/>
          </a:prstGeom>
          <a:ln w="9525" cmpd="dbl">
            <a:solidFill>
              <a:srgbClr val="82828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srgbClr val="E03A3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369" y="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4785"/>
            <a:ext cx="78867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3370" y="1016732"/>
            <a:ext cx="5220580" cy="0"/>
          </a:xfrm>
          <a:prstGeom prst="line">
            <a:avLst/>
          </a:prstGeom>
          <a:ln w="9525" cmpd="dbl">
            <a:solidFill>
              <a:srgbClr val="82828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srgbClr val="E03A3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30985" y="1304764"/>
            <a:ext cx="4205112" cy="93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48651" y="2672916"/>
            <a:ext cx="5366701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96709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009" y="2264130"/>
            <a:ext cx="9144001" cy="109849"/>
            <a:chOff x="6397" y="4089986"/>
            <a:chExt cx="9144001" cy="77091"/>
          </a:xfrm>
        </p:grpSpPr>
        <p:grpSp>
          <p:nvGrpSpPr>
            <p:cNvPr id="18" name="组合 17"/>
            <p:cNvGrpSpPr/>
            <p:nvPr/>
          </p:nvGrpSpPr>
          <p:grpSpPr>
            <a:xfrm rot="16200000" flipH="1">
              <a:off x="3344690" y="1974495"/>
              <a:ext cx="77091" cy="4308074"/>
              <a:chOff x="42367" y="1059628"/>
              <a:chExt cx="255348" cy="126789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2367" y="1059628"/>
                <a:ext cx="255147" cy="42380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srgbClr val="E03A3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2380" y="1483101"/>
                <a:ext cx="255148" cy="42380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2567" y="1903721"/>
                <a:ext cx="255148" cy="4238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6397" y="4167015"/>
              <a:ext cx="266168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668080" y="4167015"/>
              <a:ext cx="142918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4100035" y="4167076"/>
              <a:ext cx="505036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4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-342900" algn="l" defTabSz="685800" rtl="0" eaLnBrk="1" latinLnBrk="0" hangingPunct="1">
        <a:lnSpc>
          <a:spcPct val="150000"/>
        </a:lnSpc>
        <a:spcBef>
          <a:spcPts val="0"/>
        </a:spcBef>
        <a:buFont typeface="+mj-ea"/>
        <a:buAutoNum type="ea1JpnChsDbPeriod"/>
        <a:defRPr sz="24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369" y="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4785"/>
            <a:ext cx="78867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3370" y="1016732"/>
            <a:ext cx="5220580" cy="0"/>
          </a:xfrm>
          <a:prstGeom prst="line">
            <a:avLst/>
          </a:prstGeom>
          <a:ln w="9525" cmpd="dbl">
            <a:solidFill>
              <a:srgbClr val="82828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srgbClr val="E03A3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30985" y="1304764"/>
            <a:ext cx="4205112" cy="93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48651" y="2672916"/>
            <a:ext cx="5366701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96709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009" y="2264130"/>
            <a:ext cx="9144001" cy="109849"/>
            <a:chOff x="6397" y="4089986"/>
            <a:chExt cx="9144001" cy="77091"/>
          </a:xfrm>
        </p:grpSpPr>
        <p:grpSp>
          <p:nvGrpSpPr>
            <p:cNvPr id="18" name="组合 17"/>
            <p:cNvGrpSpPr/>
            <p:nvPr/>
          </p:nvGrpSpPr>
          <p:grpSpPr>
            <a:xfrm rot="16200000" flipH="1">
              <a:off x="3344690" y="1974495"/>
              <a:ext cx="77091" cy="4308074"/>
              <a:chOff x="42367" y="1059628"/>
              <a:chExt cx="255348" cy="126789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2367" y="1059628"/>
                <a:ext cx="255147" cy="42380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srgbClr val="E03A3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2380" y="1483101"/>
                <a:ext cx="255148" cy="42380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2567" y="1903721"/>
                <a:ext cx="255148" cy="4238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6397" y="4167015"/>
              <a:ext cx="266168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668080" y="4167015"/>
              <a:ext cx="142918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4100035" y="4167076"/>
              <a:ext cx="505036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-342900" algn="l" defTabSz="685800" rtl="0" eaLnBrk="1" latinLnBrk="0" hangingPunct="1">
        <a:lnSpc>
          <a:spcPct val="150000"/>
        </a:lnSpc>
        <a:spcBef>
          <a:spcPts val="0"/>
        </a:spcBef>
        <a:buFont typeface="+mj-ea"/>
        <a:buAutoNum type="ea1JpnChsDbPeriod"/>
        <a:defRPr sz="24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30985" y="1304764"/>
            <a:ext cx="4205112" cy="93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48651" y="2672916"/>
            <a:ext cx="5366701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96709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12C95FFE-FA41-4527-9660-ED588E06B5D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009" y="2264130"/>
            <a:ext cx="9144001" cy="109849"/>
            <a:chOff x="6397" y="4089986"/>
            <a:chExt cx="9144001" cy="77091"/>
          </a:xfrm>
        </p:grpSpPr>
        <p:grpSp>
          <p:nvGrpSpPr>
            <p:cNvPr id="18" name="组合 17"/>
            <p:cNvGrpSpPr/>
            <p:nvPr/>
          </p:nvGrpSpPr>
          <p:grpSpPr>
            <a:xfrm rot="16200000" flipH="1">
              <a:off x="3344690" y="1974495"/>
              <a:ext cx="77091" cy="4308074"/>
              <a:chOff x="42367" y="1059628"/>
              <a:chExt cx="255348" cy="126789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2367" y="1059628"/>
                <a:ext cx="255147" cy="42380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03A3E"/>
                  </a:solidFill>
                  <a:effectLst/>
                  <a:uLnTx/>
                  <a:uFillTx/>
                  <a:latin typeface="等线" panose="02010600030101010101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2380" y="1483101"/>
                <a:ext cx="255148" cy="42380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2567" y="1903721"/>
                <a:ext cx="255148" cy="4238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6397" y="4167015"/>
              <a:ext cx="266168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668080" y="4167015"/>
              <a:ext cx="142918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4100035" y="4167076"/>
              <a:ext cx="505036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-342900" algn="l" defTabSz="685800" rtl="0" eaLnBrk="1" latinLnBrk="0" hangingPunct="1">
        <a:lnSpc>
          <a:spcPct val="150000"/>
        </a:lnSpc>
        <a:spcBef>
          <a:spcPts val="0"/>
        </a:spcBef>
        <a:buFont typeface="+mj-ea"/>
        <a:buAutoNum type="ea1JpnChsDbPeriod"/>
        <a:defRPr sz="24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369" y="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4785"/>
            <a:ext cx="78867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3370" y="1016732"/>
            <a:ext cx="5220580" cy="0"/>
          </a:xfrm>
          <a:prstGeom prst="line">
            <a:avLst/>
          </a:prstGeom>
          <a:ln w="9525" cmpd="dbl">
            <a:solidFill>
              <a:srgbClr val="82828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03A3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5"/>
        </a:spcAft>
        <a:buClr>
          <a:srgbClr val="828282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Clr>
          <a:srgbClr val="828282"/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Clr>
          <a:srgbClr val="82828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296656"/>
            <a:ext cx="7886700" cy="5880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9539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03A3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828282"/>
          </a:solidFill>
          <a:latin typeface="方正悦准黑简体" panose="02000000000000000000" pitchFamily="2" charset="-122"/>
          <a:ea typeface="方正悦准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5"/>
        </a:spcAft>
        <a:buClr>
          <a:srgbClr val="828282"/>
        </a:buClr>
        <a:buFont typeface="Wingdings" panose="05000000000000000000" pitchFamily="2" charset="2"/>
        <a:buChar char="n"/>
        <a:defRPr sz="18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Clr>
          <a:srgbClr val="828282"/>
        </a:buClr>
        <a:buFont typeface="Wingdings" panose="05000000000000000000" pitchFamily="2" charset="2"/>
        <a:buChar char="p"/>
        <a:defRPr sz="135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Clr>
          <a:srgbClr val="82828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5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5577" y="2674301"/>
            <a:ext cx="6948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5844" y="4837420"/>
            <a:ext cx="3727326" cy="136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方正银联黑简体" panose="02000000000000000000" pitchFamily="2" charset="-122"/>
              </a:defRPr>
            </a:lvl1pPr>
          </a:lstStyle>
          <a:p>
            <a:fld id="{D944549B-A448-4C6A-8EC8-F63D82E34ADF}" type="datetime1">
              <a:rPr lang="zh-CN" altLang="en-US" smtClean="0"/>
              <a:t>2019/4/23/Tue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方正银联黑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57650" y="635881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方正银联黑简体" panose="02000000000000000000" pitchFamily="2" charset="-122"/>
              </a:defRPr>
            </a:lvl1pPr>
          </a:lstStyle>
          <a:p>
            <a:fld id="{D16D624C-B8E9-4083-9225-A160C682E30D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等腰三角形 15"/>
          <p:cNvSpPr/>
          <p:nvPr userDrawn="1"/>
        </p:nvSpPr>
        <p:spPr>
          <a:xfrm rot="10800000">
            <a:off x="2696312" y="4257092"/>
            <a:ext cx="183501" cy="28376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7" name="等腰三角形 16"/>
          <p:cNvSpPr/>
          <p:nvPr userDrawn="1"/>
        </p:nvSpPr>
        <p:spPr>
          <a:xfrm rot="10800000">
            <a:off x="5364090" y="4263361"/>
            <a:ext cx="193762" cy="28376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-508" y="4243245"/>
            <a:ext cx="7956884" cy="337882"/>
            <a:chOff x="-508" y="4243245"/>
            <a:chExt cx="7956884" cy="337882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508" y="4265823"/>
              <a:ext cx="7941404" cy="296652"/>
              <a:chOff x="71500" y="1556792"/>
              <a:chExt cx="6234373" cy="10801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1500" y="1556792"/>
                <a:ext cx="2016224" cy="10801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方正银联黑简体" panose="02000000000000000000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180574" y="1556792"/>
                <a:ext cx="2016224" cy="10801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方正银联黑简体" panose="02000000000000000000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289649" y="1556792"/>
                <a:ext cx="2016224" cy="10801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方正银联黑简体" panose="02000000000000000000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 userDrawn="1"/>
          </p:nvGrpSpPr>
          <p:grpSpPr>
            <a:xfrm>
              <a:off x="2346623" y="4243245"/>
              <a:ext cx="5609753" cy="337882"/>
              <a:chOff x="2346623" y="4243245"/>
              <a:chExt cx="5609753" cy="337882"/>
            </a:xfrm>
          </p:grpSpPr>
          <p:sp>
            <p:nvSpPr>
              <p:cNvPr id="13" name="等腰三角形 12"/>
              <p:cNvSpPr/>
              <p:nvPr userDrawn="1"/>
            </p:nvSpPr>
            <p:spPr>
              <a:xfrm>
                <a:off x="2346623" y="4243245"/>
                <a:ext cx="228024" cy="32400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4" name="等腰三角形 13"/>
              <p:cNvSpPr/>
              <p:nvPr userDrawn="1"/>
            </p:nvSpPr>
            <p:spPr>
              <a:xfrm>
                <a:off x="7728352" y="4263362"/>
                <a:ext cx="228024" cy="296652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5" name="等腰三角形 14"/>
              <p:cNvSpPr/>
              <p:nvPr userDrawn="1"/>
            </p:nvSpPr>
            <p:spPr>
              <a:xfrm>
                <a:off x="5040052" y="4263362"/>
                <a:ext cx="228024" cy="31727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8" name="等腰三角形 17"/>
              <p:cNvSpPr/>
              <p:nvPr userDrawn="1"/>
            </p:nvSpPr>
            <p:spPr>
              <a:xfrm rot="10800000">
                <a:off x="2663789" y="4256638"/>
                <a:ext cx="228024" cy="32400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9" name="等腰三角形 18"/>
              <p:cNvSpPr/>
              <p:nvPr userDrawn="1"/>
            </p:nvSpPr>
            <p:spPr>
              <a:xfrm rot="10800000">
                <a:off x="5364089" y="4257127"/>
                <a:ext cx="228024" cy="32400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361479"/>
            <a:ext cx="1448182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30985" y="1304764"/>
            <a:ext cx="4205112" cy="93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48651" y="2672916"/>
            <a:ext cx="5366701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96709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009" y="2264130"/>
            <a:ext cx="9144001" cy="109849"/>
            <a:chOff x="6397" y="4089986"/>
            <a:chExt cx="9144001" cy="77091"/>
          </a:xfrm>
        </p:grpSpPr>
        <p:grpSp>
          <p:nvGrpSpPr>
            <p:cNvPr id="18" name="组合 17"/>
            <p:cNvGrpSpPr/>
            <p:nvPr/>
          </p:nvGrpSpPr>
          <p:grpSpPr>
            <a:xfrm rot="16200000" flipH="1">
              <a:off x="3344690" y="1974495"/>
              <a:ext cx="77091" cy="4308074"/>
              <a:chOff x="42367" y="1059628"/>
              <a:chExt cx="255348" cy="126789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2367" y="1059628"/>
                <a:ext cx="255147" cy="42380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srgbClr val="E03A3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2380" y="1483101"/>
                <a:ext cx="255148" cy="42380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2567" y="1903721"/>
                <a:ext cx="255148" cy="4238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6397" y="4167015"/>
              <a:ext cx="266168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668080" y="4167015"/>
              <a:ext cx="142918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4100035" y="4167076"/>
              <a:ext cx="505036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-342900" algn="l" defTabSz="685800" rtl="0" eaLnBrk="1" latinLnBrk="0" hangingPunct="1">
        <a:lnSpc>
          <a:spcPct val="150000"/>
        </a:lnSpc>
        <a:spcBef>
          <a:spcPts val="0"/>
        </a:spcBef>
        <a:buFont typeface="+mj-ea"/>
        <a:buAutoNum type="ea1JpnChsDbPeriod"/>
        <a:defRPr sz="24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30985" y="1304764"/>
            <a:ext cx="4205112" cy="93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48651" y="2672916"/>
            <a:ext cx="5366701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96709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12C95FFE-FA41-4527-9660-ED588E06B5DA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009" y="2264130"/>
            <a:ext cx="9144001" cy="109849"/>
            <a:chOff x="6397" y="4089986"/>
            <a:chExt cx="9144001" cy="77091"/>
          </a:xfrm>
        </p:grpSpPr>
        <p:grpSp>
          <p:nvGrpSpPr>
            <p:cNvPr id="18" name="组合 17"/>
            <p:cNvGrpSpPr/>
            <p:nvPr/>
          </p:nvGrpSpPr>
          <p:grpSpPr>
            <a:xfrm rot="16200000" flipH="1">
              <a:off x="3344690" y="1974495"/>
              <a:ext cx="77091" cy="4308074"/>
              <a:chOff x="42367" y="1059628"/>
              <a:chExt cx="255348" cy="126789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2367" y="1059628"/>
                <a:ext cx="255147" cy="42380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srgbClr val="E03A3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2380" y="1483101"/>
                <a:ext cx="255148" cy="42380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2567" y="1903721"/>
                <a:ext cx="255148" cy="4238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6397" y="4167015"/>
              <a:ext cx="266168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668080" y="4167015"/>
              <a:ext cx="142918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4100035" y="4167076"/>
              <a:ext cx="505036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0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0" indent="-342900" algn="l" defTabSz="685800" rtl="0" eaLnBrk="1" latinLnBrk="0" hangingPunct="1">
        <a:lnSpc>
          <a:spcPct val="150000"/>
        </a:lnSpc>
        <a:spcBef>
          <a:spcPts val="0"/>
        </a:spcBef>
        <a:buFont typeface="+mj-ea"/>
        <a:buAutoNum type="ea1JpnChsDbPeriod"/>
        <a:defRPr sz="24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+mj-lt"/>
        <a:buNone/>
        <a:defRPr sz="15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369" y="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4785"/>
            <a:ext cx="78867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3370" y="1016732"/>
            <a:ext cx="5220580" cy="0"/>
          </a:xfrm>
          <a:prstGeom prst="line">
            <a:avLst/>
          </a:prstGeom>
          <a:ln w="9525" cmpd="dbl">
            <a:solidFill>
              <a:srgbClr val="82828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srgbClr val="E03A3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3369" y="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4785"/>
            <a:ext cx="7886700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023" y="63512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方正银联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23370" y="1016732"/>
            <a:ext cx="5220580" cy="0"/>
          </a:xfrm>
          <a:prstGeom prst="line">
            <a:avLst/>
          </a:prstGeom>
          <a:ln w="9525" cmpd="dbl">
            <a:solidFill>
              <a:srgbClr val="82828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16200000" flipH="1">
            <a:off x="2284834" y="-1656184"/>
            <a:ext cx="116632" cy="3429000"/>
            <a:chOff x="-439" y="1059628"/>
            <a:chExt cx="297955" cy="1278224"/>
          </a:xfrm>
        </p:grpSpPr>
        <p:sp>
          <p:nvSpPr>
            <p:cNvPr id="35" name="矩形 34"/>
            <p:cNvSpPr/>
            <p:nvPr/>
          </p:nvSpPr>
          <p:spPr>
            <a:xfrm>
              <a:off x="-439" y="1059628"/>
              <a:ext cx="297954" cy="42543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srgbClr val="E03A3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439" y="1484662"/>
              <a:ext cx="297954" cy="4265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438" y="1911257"/>
              <a:ext cx="297954" cy="42659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800">
                <a:solidFill>
                  <a:prstClr val="white"/>
                </a:solidFill>
                <a:ea typeface="等线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56354"/>
            <a:ext cx="144818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828282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Clr>
          <a:srgbClr val="82828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银联黑简体" panose="02000000000000000000" pitchFamily="2" charset="-122"/>
          <a:ea typeface="方正银联黑简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spcAft>
          <a:spcPts val="23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6703" y="2441913"/>
            <a:ext cx="6858000" cy="1146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latin typeface="方正银联黑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532" y="2355465"/>
            <a:ext cx="8406010" cy="1325563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</a:pPr>
            <a:r>
              <a:rPr lang="en-US" altLang="zh-CN" sz="3600" b="0" dirty="0" smtClean="0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3600" b="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3600" b="0" dirty="0">
                <a:latin typeface="微软雅黑" pitchFamily="34" charset="-122"/>
                <a:ea typeface="微软雅黑" pitchFamily="34" charset="-122"/>
              </a:rPr>
              <a:t>农商行</a:t>
            </a:r>
            <a:r>
              <a:rPr lang="zh-CN" altLang="en-US" sz="3600" b="0" dirty="0" smtClean="0">
                <a:latin typeface="微软雅黑" pitchFamily="34" charset="-122"/>
                <a:ea typeface="微软雅黑" pitchFamily="34" charset="-122"/>
              </a:rPr>
              <a:t>受理</a:t>
            </a:r>
            <a:r>
              <a:rPr lang="zh-CN" altLang="en-US" sz="3600" b="0" dirty="0">
                <a:latin typeface="微软雅黑" pitchFamily="34" charset="-122"/>
                <a:ea typeface="微软雅黑" pitchFamily="34" charset="-122"/>
              </a:rPr>
              <a:t>侧交易</a:t>
            </a:r>
            <a:r>
              <a:rPr lang="zh-CN" altLang="en-US" sz="3600" b="0" dirty="0" smtClean="0">
                <a:latin typeface="微软雅黑" pitchFamily="34" charset="-122"/>
                <a:ea typeface="微软雅黑" pitchFamily="34" charset="-122"/>
              </a:rPr>
              <a:t>提升合作</a:t>
            </a:r>
            <a:r>
              <a:rPr lang="en-US" altLang="zh-CN" sz="3600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3600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0" dirty="0" smtClean="0">
                <a:latin typeface="微软雅黑" pitchFamily="34" charset="-122"/>
                <a:ea typeface="微软雅黑" pitchFamily="34" charset="-122"/>
              </a:rPr>
              <a:t>及激励方案介绍</a:t>
            </a:r>
            <a:endParaRPr lang="zh-CN" altLang="zh-CN" sz="36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 smtClean="0">
                <a:latin typeface="方正银联黑简体" charset="-122"/>
                <a:ea typeface="方正银联黑简体" charset="-122"/>
              </a:rPr>
              <a:t>安徽银联市场一部</a:t>
            </a:r>
            <a:endParaRPr lang="en-US" altLang="zh-CN" sz="2000" dirty="0" smtClean="0">
              <a:latin typeface="方正银联黑简体" charset="-122"/>
              <a:ea typeface="方正银联黑简体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 smtClean="0"/>
              <a:t>2019</a:t>
            </a:r>
            <a:r>
              <a:rPr lang="zh-CN" altLang="en-US" sz="2000" dirty="0" smtClean="0"/>
              <a:t>年</a:t>
            </a:r>
            <a:r>
              <a:rPr lang="en-US" altLang="zh-CN" smtClean="0"/>
              <a:t>4</a:t>
            </a:r>
            <a:r>
              <a:rPr lang="zh-CN" altLang="en-US" sz="2000" smtClean="0"/>
              <a:t>月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357655" y="4659824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zh-CN" altLang="en-US" sz="1500" dirty="0">
              <a:latin typeface="方正银联黑简体" panose="02000000000000000000" pitchFamily="2" charset="-122"/>
              <a:ea typeface="方正银联黑简体" panose="02000000000000000000" pitchFamily="2" charset="-122"/>
            </a:endParaRPr>
          </a:p>
        </p:txBody>
      </p:sp>
      <p:cxnSp>
        <p:nvCxnSpPr>
          <p:cNvPr id="38" name="直接连接符 37"/>
          <p:cNvCxnSpPr>
            <a:stCxn id="26" idx="0"/>
            <a:endCxn id="26" idx="0"/>
          </p:cNvCxnSpPr>
          <p:nvPr/>
        </p:nvCxnSpPr>
        <p:spPr>
          <a:xfrm>
            <a:off x="4211156" y="34996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9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用户红包码使用细则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2" y="1595338"/>
            <a:ext cx="85759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、用户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使用云闪付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扫描已布放的红包码，可以获得随机红包。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2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、同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一用户单日最多领取一个红包。同一设备、同一手机号、同一身份证号、同一银行卡号均视为同一用户。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、消费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金额小于红包金额时，红包可自动拆分抵扣，剩余红包仍保留在用户的云闪付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账户中。用户领取的红包未全部用完之前，不能重复领取。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4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、当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立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减营销和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红包均存在时，优先使用立减。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5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、银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联有权随时禁止涉嫌套利行为的用户领取红包。</a:t>
            </a:r>
            <a:endParaRPr lang="zh-CN" altLang="en-US" sz="1600" dirty="0" smtClean="0">
              <a:solidFill>
                <a:srgbClr val="828282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10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如何查询红包明细？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2" y="1595338"/>
            <a:ext cx="85759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用户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使用红包消费后，红包码所有者也将获得奖励，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D+1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日到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账，每天最多不超过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90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元。</a:t>
            </a:r>
            <a:endParaRPr lang="zh-CN" altLang="en-US" sz="1600" dirty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在云闪付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APP“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我的红包”内，可查看红包获取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明细。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用户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扫码领红包名称：银联红包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-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店内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【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扫码见喜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红包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码所有者奖励红包名称：银联红包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【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掌柜有礼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】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。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8" y="3164999"/>
            <a:ext cx="3574910" cy="339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28804"/>
            <a:ext cx="4819524" cy="210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60554"/>
            <a:ext cx="111601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5608712"/>
            <a:ext cx="111601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2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637" y="3365911"/>
            <a:ext cx="871537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11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红包码申请与营销激励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2" y="1595338"/>
            <a:ext cx="85759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安徽银联协助农商行申请、制作、寄送省联社专属空白红包码。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2019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年上半年，可针对省农信红包码开展专项铺底营销活动，提升单笔激励金额。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红包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码布放后，省联社同时享有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用户拓展激励费用。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</p:txBody>
      </p:sp>
      <p:sp>
        <p:nvSpPr>
          <p:cNvPr id="10" name="Shape 393"/>
          <p:cNvSpPr/>
          <p:nvPr/>
        </p:nvSpPr>
        <p:spPr>
          <a:xfrm>
            <a:off x="1183283" y="2994000"/>
            <a:ext cx="1779823" cy="385201"/>
          </a:xfrm>
          <a:prstGeom prst="rect">
            <a:avLst/>
          </a:prstGeom>
          <a:solidFill>
            <a:srgbClr val="3366CC"/>
          </a:solidFill>
          <a:ln w="3175">
            <a:miter lim="400000"/>
          </a:ln>
        </p:spPr>
        <p:txBody>
          <a:bodyPr wrap="square" lIns="53578" tIns="53578" rIns="53578" bIns="53578" anchor="ctr">
            <a:spAutoFit/>
          </a:bodyPr>
          <a:lstStyle>
            <a:lvl1pPr>
              <a:defRPr sz="3600" b="1">
                <a:solidFill>
                  <a:srgbClr val="46C22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1800" dirty="0">
                <a:solidFill>
                  <a:prstClr val="white"/>
                </a:solidFill>
                <a:latin typeface="方正银联黑简体"/>
                <a:ea typeface="方正银联黑简体"/>
                <a:cs typeface="FZYLHJW" charset="-122"/>
                <a:sym typeface="微软雅黑" panose="020B0503020204020204" pitchFamily="34" charset="-122"/>
              </a:rPr>
              <a:t>联合营销</a:t>
            </a:r>
          </a:p>
        </p:txBody>
      </p:sp>
      <p:sp>
        <p:nvSpPr>
          <p:cNvPr id="13" name="Shape 394"/>
          <p:cNvSpPr/>
          <p:nvPr/>
        </p:nvSpPr>
        <p:spPr>
          <a:xfrm>
            <a:off x="899593" y="3401819"/>
            <a:ext cx="2376263" cy="1290064"/>
          </a:xfrm>
          <a:prstGeom prst="rect">
            <a:avLst/>
          </a:prstGeom>
          <a:ln w="3175">
            <a:miter lim="400000"/>
          </a:ln>
        </p:spPr>
        <p:txBody>
          <a:bodyPr wrap="square" lIns="53578" tIns="53578" rIns="53578" bIns="53578" anchor="ctr">
            <a:spAutoFit/>
          </a:bodyPr>
          <a:lstStyle>
            <a:lvl1pPr algn="just">
              <a:lnSpc>
                <a:spcPct val="120000"/>
              </a:lnSpc>
              <a:defRPr sz="3000">
                <a:solidFill>
                  <a:srgbClr val="53585F"/>
                </a:solidFill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414141">
                    <a:lumMod val="75000"/>
                    <a:lumOff val="25000"/>
                  </a:srgbClr>
                </a:solidFill>
                <a:latin typeface="方正银联黑简体"/>
                <a:cs typeface="FZYLHJW" charset="-122"/>
              </a:rPr>
              <a:t>银联出资开展日常铺底</a:t>
            </a:r>
            <a:r>
              <a:rPr lang="zh-CN" altLang="en-US" sz="1600" dirty="0">
                <a:solidFill>
                  <a:srgbClr val="414141">
                    <a:lumMod val="75000"/>
                    <a:lumOff val="25000"/>
                  </a:srgbClr>
                </a:solidFill>
                <a:latin typeface="方正银联黑简体"/>
                <a:cs typeface="FZYLHJW" charset="-122"/>
              </a:rPr>
              <a:t>营销。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414141">
                    <a:lumMod val="75000"/>
                    <a:lumOff val="25000"/>
                  </a:srgbClr>
                </a:solidFill>
                <a:latin typeface="方正银联黑简体"/>
                <a:cs typeface="FZYLHJW" charset="-122"/>
              </a:rPr>
              <a:t>上半年可适当提高</a:t>
            </a:r>
            <a:r>
              <a:rPr lang="zh-CN" altLang="en-US" sz="1600" dirty="0">
                <a:solidFill>
                  <a:srgbClr val="414141">
                    <a:lumMod val="75000"/>
                    <a:lumOff val="25000"/>
                  </a:srgbClr>
                </a:solidFill>
                <a:latin typeface="方正银联黑简体"/>
                <a:cs typeface="FZYLHJW" charset="-122"/>
              </a:rPr>
              <a:t>额度</a:t>
            </a:r>
            <a:r>
              <a:rPr lang="zh-CN" altLang="en-US" sz="1600" dirty="0" smtClean="0">
                <a:solidFill>
                  <a:srgbClr val="414141">
                    <a:lumMod val="75000"/>
                    <a:lumOff val="25000"/>
                  </a:srgbClr>
                </a:solidFill>
                <a:latin typeface="方正银联黑简体"/>
                <a:cs typeface="FZYLHJW" charset="-122"/>
              </a:rPr>
              <a:t>，提升交易吸引力。</a:t>
            </a:r>
            <a:endParaRPr lang="zh-CN" altLang="en-US" sz="1600" dirty="0">
              <a:solidFill>
                <a:srgbClr val="414141">
                  <a:lumMod val="75000"/>
                  <a:lumOff val="25000"/>
                </a:srgbClr>
              </a:solidFill>
              <a:latin typeface="方正银联黑简体"/>
              <a:cs typeface="FZYLHJW" charset="-122"/>
            </a:endParaRPr>
          </a:p>
        </p:txBody>
      </p:sp>
      <p:sp>
        <p:nvSpPr>
          <p:cNvPr id="14" name="Shape 390"/>
          <p:cNvSpPr/>
          <p:nvPr/>
        </p:nvSpPr>
        <p:spPr>
          <a:xfrm rot="17932070">
            <a:off x="2886769" y="4040616"/>
            <a:ext cx="2087774" cy="522741"/>
          </a:xfrm>
          <a:prstGeom prst="roundRect">
            <a:avLst>
              <a:gd name="adj" fmla="val 50000"/>
            </a:avLst>
          </a:prstGeom>
          <a:solidFill>
            <a:srgbClr val="3366CC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700" dirty="0">
              <a:solidFill>
                <a:srgbClr val="FFFFFF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  <a:cs typeface="FZYLHJW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44" y="4766849"/>
            <a:ext cx="1427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66849"/>
            <a:ext cx="1225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16" y="4077874"/>
            <a:ext cx="920750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07" y="3420038"/>
            <a:ext cx="22193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12" y="5450903"/>
            <a:ext cx="22002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Shape 398"/>
          <p:cNvSpPr/>
          <p:nvPr/>
        </p:nvSpPr>
        <p:spPr>
          <a:xfrm>
            <a:off x="3011314" y="5949110"/>
            <a:ext cx="2558941" cy="699133"/>
          </a:xfrm>
          <a:prstGeom prst="rect">
            <a:avLst/>
          </a:prstGeom>
          <a:ln w="3175">
            <a:miter lim="400000"/>
          </a:ln>
        </p:spPr>
        <p:txBody>
          <a:bodyPr wrap="square" lIns="53578" tIns="53578" rIns="53578" bIns="53578" anchor="ctr">
            <a:spAutoFit/>
          </a:bodyPr>
          <a:lstStyle>
            <a:lvl1pPr algn="just">
              <a:lnSpc>
                <a:spcPct val="120000"/>
              </a:lnSpc>
              <a:defRPr sz="3000">
                <a:solidFill>
                  <a:srgbClr val="53585F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FZYLHJW" charset="-122"/>
              </a:rPr>
              <a:t>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FZYLHJW" charset="-122"/>
              </a:rPr>
              <a:t>联协助农商行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FZYLHJW" charset="-122"/>
              </a:rPr>
              <a:t>申请专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FZYLHJW" charset="-122"/>
              </a:rPr>
              <a:t>属空白红包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FZYLHJW" charset="-122"/>
              </a:rPr>
              <a:t>码。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FZYLHJW" charset="-122"/>
            </a:endParaRP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54" y="3987935"/>
            <a:ext cx="2700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9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/>
              <a:t>目   录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>
          <a:xfrm>
            <a:off x="1223628" y="2564904"/>
            <a:ext cx="7344816" cy="302935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一、受理市场整体目标与思路</a:t>
            </a:r>
            <a:endParaRPr lang="en-US" altLang="zh-CN" sz="28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、商户侧、用户侧激励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政策</a:t>
            </a:r>
            <a:endParaRPr lang="en-US" altLang="zh-CN" sz="28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、机构侧激励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政策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14141">
                    <a:tint val="75000"/>
                  </a:srgbClr>
                </a:solidFill>
              </a:rPr>
              <a:t>1</a:t>
            </a:r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13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0947" y="125664"/>
            <a:ext cx="7340471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solidFill>
                  <a:srgbClr val="414141"/>
                </a:solidFill>
                <a:latin typeface="微软雅黑" pitchFamily="34" charset="-122"/>
              </a:rPr>
              <a:t>三、机构</a:t>
            </a:r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侧激励政策（云闪付</a:t>
            </a:r>
            <a:r>
              <a:rPr lang="en-US" altLang="zh-CN" sz="2800" dirty="0">
                <a:solidFill>
                  <a:srgbClr val="414141"/>
                </a:solidFill>
                <a:latin typeface="微软雅黑" pitchFamily="34" charset="-122"/>
              </a:rPr>
              <a:t>APP</a:t>
            </a:r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用户拓展）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  <a:p>
            <a:endParaRPr lang="en-US" altLang="zh-CN" sz="3600" dirty="0">
              <a:solidFill>
                <a:srgbClr val="828282"/>
              </a:solidFill>
              <a:latin typeface="方正银联黑简体"/>
              <a:ea typeface="方正银联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76155" y="1745359"/>
            <a:ext cx="3167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30"/>
              </a:spcAft>
              <a:buClr>
                <a:prstClr val="white">
                  <a:lumMod val="50000"/>
                </a:prstClr>
              </a:buClr>
              <a:tabLst>
                <a:tab pos="3857625" algn="l"/>
              </a:tabLst>
            </a:pP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微软雅黑" pitchFamily="34" charset="-122"/>
              </a:rPr>
              <a:t> 新人有红包    拓展有激励</a:t>
            </a:r>
            <a:endParaRPr lang="en-US" altLang="zh-CN" sz="2000" dirty="0" smtClean="0">
              <a:solidFill>
                <a:srgbClr val="E7E6E6">
                  <a:lumMod val="25000"/>
                </a:srgbClr>
              </a:solidFill>
              <a:latin typeface="微软雅黑" pitchFamily="34" charset="-122"/>
            </a:endParaRPr>
          </a:p>
          <a:p>
            <a:pPr algn="ctr">
              <a:lnSpc>
                <a:spcPct val="150000"/>
              </a:lnSpc>
              <a:spcAft>
                <a:spcPts val="30"/>
              </a:spcAft>
              <a:buClr>
                <a:prstClr val="white">
                  <a:lumMod val="50000"/>
                </a:prstClr>
              </a:buClr>
              <a:tabLst>
                <a:tab pos="3857625" algn="l"/>
              </a:tabLst>
            </a:pP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微软雅黑" pitchFamily="34" charset="-122"/>
              </a:rPr>
              <a:t>资源可叠加    使用更灵活</a:t>
            </a: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云闪付</a:t>
            </a:r>
            <a:r>
              <a:rPr lang="en-US" altLang="zh-CN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APP</a:t>
            </a: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用户拓展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0" name="Rectangle: Rounded Corners 43"/>
          <p:cNvSpPr/>
          <p:nvPr/>
        </p:nvSpPr>
        <p:spPr>
          <a:xfrm>
            <a:off x="6351496" y="1239112"/>
            <a:ext cx="2583944" cy="394657"/>
          </a:xfrm>
          <a:prstGeom prst="roundRect">
            <a:avLst>
              <a:gd name="adj" fmla="val 50000"/>
            </a:avLst>
          </a:prstGeom>
          <a:solidFill>
            <a:srgbClr val="5698D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800" b="1" dirty="0" smtClean="0">
                <a:solidFill>
                  <a:prstClr val="white"/>
                </a:solidFill>
                <a:latin typeface="方正银联黑简体" panose="02000000000000000000" pitchFamily="2" charset="-122"/>
                <a:cs typeface="FZYLHJW" charset="-122"/>
              </a:rPr>
              <a:t>用户拉新有红包</a:t>
            </a:r>
            <a:r>
              <a:rPr lang="zh-CN" altLang="en-US" sz="1200" dirty="0" smtClean="0">
                <a:solidFill>
                  <a:srgbClr val="F6826E"/>
                </a:solidFill>
                <a:latin typeface="方正银联黑简体" panose="02000000000000000000" pitchFamily="2" charset="-122"/>
                <a:cs typeface="FZYLHJW" charset="-122"/>
              </a:rPr>
              <a:t>”</a:t>
            </a:r>
            <a:endParaRPr sz="1200" dirty="0">
              <a:solidFill>
                <a:srgbClr val="F6826E"/>
              </a:solidFill>
              <a:latin typeface="方正银联黑简体" panose="02000000000000000000" pitchFamily="2" charset="-122"/>
              <a:cs typeface="FZYLHJW" charset="-122"/>
            </a:endParaRPr>
          </a:p>
        </p:txBody>
      </p:sp>
      <p:sp>
        <p:nvSpPr>
          <p:cNvPr id="11" name="Rectangle: Rounded Corners 42"/>
          <p:cNvSpPr/>
          <p:nvPr/>
        </p:nvSpPr>
        <p:spPr>
          <a:xfrm>
            <a:off x="6070805" y="1736660"/>
            <a:ext cx="2978543" cy="1188132"/>
          </a:xfrm>
          <a:prstGeom prst="roundRect">
            <a:avLst>
              <a:gd name="adj" fmla="val 2415"/>
            </a:avLst>
          </a:prstGeom>
          <a:solidFill>
            <a:schemeClr val="bg1">
              <a:lumMod val="95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 dirty="0">
              <a:solidFill>
                <a:prstClr val="white"/>
              </a:solidFill>
              <a:latin typeface="方正银联黑简体" panose="02000000000000000000" pitchFamily="2" charset="-122"/>
              <a:cs typeface="FZYLHJW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3880" y="3686045"/>
            <a:ext cx="863155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目标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：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累计新增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绑卡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用户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90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万户。</a:t>
            </a:r>
            <a:endParaRPr lang="en-US" altLang="zh-CN" sz="1600" dirty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活动时间：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2019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年全年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拓展合作模式：通过专属用户</a:t>
            </a:r>
            <a:r>
              <a:rPr lang="zh-CN" altLang="zh-CN" sz="1600" dirty="0">
                <a:solidFill>
                  <a:srgbClr val="828282"/>
                </a:solidFill>
                <a:latin typeface="微软雅黑" pitchFamily="34" charset="-122"/>
              </a:rPr>
              <a:t>拓展链接，拓展云闪付有效新</a:t>
            </a:r>
            <a:r>
              <a:rPr lang="zh-CN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用户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（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有效新用户：首次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在云闪付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完成注册绑卡并在一周内完成一笔云闪付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支付交易的用户。 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）</a:t>
            </a:r>
            <a:r>
              <a:rPr lang="zh-CN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用户拓展合作范围：</a:t>
            </a:r>
            <a:r>
              <a:rPr lang="en-US" altLang="zh-CN" sz="1600" dirty="0">
                <a:solidFill>
                  <a:schemeClr val="accent3"/>
                </a:solidFill>
                <a:latin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accent3"/>
                </a:solidFill>
                <a:latin typeface="微软雅黑" pitchFamily="34" charset="-122"/>
              </a:rPr>
              <a:t>、农商行</a:t>
            </a:r>
            <a:r>
              <a:rPr lang="zh-CN" altLang="en-US" sz="1600" dirty="0">
                <a:solidFill>
                  <a:schemeClr val="accent3"/>
                </a:solidFill>
                <a:latin typeface="微软雅黑" pitchFamily="34" charset="-122"/>
              </a:rPr>
              <a:t>营业网点</a:t>
            </a:r>
            <a:r>
              <a:rPr lang="zh-CN" altLang="en-US" sz="1600" dirty="0" smtClean="0">
                <a:solidFill>
                  <a:schemeClr val="accent3"/>
                </a:solidFill>
                <a:latin typeface="微软雅黑" pitchFamily="34" charset="-122"/>
              </a:rPr>
              <a:t>；</a:t>
            </a:r>
            <a:r>
              <a:rPr lang="en-US" altLang="zh-CN" sz="1600" dirty="0" smtClean="0">
                <a:solidFill>
                  <a:schemeClr val="accent3"/>
                </a:solidFill>
                <a:latin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accent3"/>
                </a:solidFill>
                <a:latin typeface="微软雅黑" pitchFamily="34" charset="-122"/>
              </a:rPr>
              <a:t>、红包码营销合作商户；</a:t>
            </a:r>
            <a:endParaRPr lang="en-US" altLang="zh-CN" sz="1600" dirty="0">
              <a:solidFill>
                <a:schemeClr val="accent3"/>
              </a:solidFill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/>
                </a:solidFill>
                <a:latin typeface="微软雅黑" pitchFamily="34" charset="-122"/>
              </a:rPr>
              <a:t>                  </a:t>
            </a:r>
            <a:r>
              <a:rPr lang="en-US" altLang="zh-CN" sz="1600" dirty="0" smtClean="0">
                <a:solidFill>
                  <a:schemeClr val="accent3"/>
                </a:solidFill>
                <a:latin typeface="微软雅黑" pitchFamily="34" charset="-122"/>
              </a:rPr>
              <a:t>                 </a:t>
            </a:r>
            <a:r>
              <a:rPr lang="en-US" altLang="zh-CN" sz="1600" dirty="0">
                <a:solidFill>
                  <a:schemeClr val="accent3"/>
                </a:solidFill>
                <a:latin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chemeClr val="accent3"/>
                </a:solidFill>
                <a:latin typeface="微软雅黑" pitchFamily="34" charset="-122"/>
              </a:rPr>
              <a:t>、医院</a:t>
            </a:r>
            <a:r>
              <a:rPr lang="zh-CN" altLang="en-US" sz="1600" dirty="0">
                <a:solidFill>
                  <a:schemeClr val="accent3"/>
                </a:solidFill>
                <a:latin typeface="微软雅黑" pitchFamily="34" charset="-122"/>
              </a:rPr>
              <a:t>、学校等</a:t>
            </a:r>
            <a:r>
              <a:rPr lang="zh-CN" altLang="en-US" sz="1600" dirty="0" smtClean="0">
                <a:solidFill>
                  <a:schemeClr val="accent3"/>
                </a:solidFill>
                <a:latin typeface="微软雅黑" pitchFamily="34" charset="-122"/>
              </a:rPr>
              <a:t>重点场景</a:t>
            </a:r>
            <a:r>
              <a:rPr lang="zh-CN" altLang="en-US" sz="1600" dirty="0">
                <a:solidFill>
                  <a:schemeClr val="accent3"/>
                </a:solidFill>
                <a:latin typeface="微软雅黑" pitchFamily="34" charset="-122"/>
              </a:rPr>
              <a:t>客户等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。</a:t>
            </a:r>
            <a:endParaRPr lang="en-US" altLang="zh-CN" sz="1600" dirty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新增云闪付</a:t>
            </a:r>
            <a:r>
              <a:rPr lang="en-US" altLang="zh-CN" sz="1600" dirty="0" smtClean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有效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用户激励费用标准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：不少于</a:t>
            </a:r>
            <a:r>
              <a:rPr lang="en-US" altLang="zh-CN" sz="1800" b="1" dirty="0" smtClean="0">
                <a:solidFill>
                  <a:srgbClr val="E03A3E"/>
                </a:solidFill>
                <a:latin typeface="微软雅黑" pitchFamily="34" charset="-122"/>
              </a:rPr>
              <a:t>15</a:t>
            </a:r>
            <a:r>
              <a:rPr lang="zh-CN" altLang="en-US" sz="1800" b="1" dirty="0" smtClean="0">
                <a:solidFill>
                  <a:srgbClr val="E03A3E"/>
                </a:solidFill>
                <a:latin typeface="微软雅黑" pitchFamily="34" charset="-122"/>
              </a:rPr>
              <a:t>元</a:t>
            </a:r>
            <a:r>
              <a:rPr lang="en-US" altLang="zh-CN" sz="1800" b="1" dirty="0" smtClean="0">
                <a:solidFill>
                  <a:srgbClr val="E03A3E"/>
                </a:solidFill>
                <a:latin typeface="微软雅黑" pitchFamily="34" charset="-122"/>
              </a:rPr>
              <a:t>/</a:t>
            </a:r>
            <a:r>
              <a:rPr lang="zh-CN" altLang="en-US" sz="1800" b="1" dirty="0" smtClean="0">
                <a:solidFill>
                  <a:srgbClr val="E03A3E"/>
                </a:solidFill>
                <a:latin typeface="微软雅黑" pitchFamily="34" charset="-122"/>
              </a:rPr>
              <a:t>户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。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</a:rPr>
              <a:t>总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</a:rPr>
              <a:t>费用不少于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</a:rPr>
              <a:t>1000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</a:rPr>
              <a:t>万元。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9" y="1628800"/>
            <a:ext cx="5328718" cy="205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9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10022" y="0"/>
            <a:ext cx="9138542" cy="1081941"/>
          </a:xfrm>
        </p:spPr>
        <p:txBody>
          <a:bodyPr/>
          <a:lstStyle/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CN" altLang="en-US" sz="2800" dirty="0" smtClean="0">
                <a:solidFill>
                  <a:srgbClr val="41414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三、机构侧激励</a:t>
            </a:r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政策（交易渗透率竞赛）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7" name="Group 66"/>
          <p:cNvGrpSpPr/>
          <p:nvPr/>
        </p:nvGrpSpPr>
        <p:grpSpPr>
          <a:xfrm>
            <a:off x="831469" y="2564904"/>
            <a:ext cx="2591640" cy="1476164"/>
            <a:chOff x="156613" y="1455251"/>
            <a:chExt cx="4051924" cy="4163298"/>
          </a:xfrm>
        </p:grpSpPr>
        <p:sp>
          <p:nvSpPr>
            <p:cNvPr id="20" name="Rectangle: Rounded Corners 42"/>
            <p:cNvSpPr/>
            <p:nvPr/>
          </p:nvSpPr>
          <p:spPr>
            <a:xfrm>
              <a:off x="156613" y="2118224"/>
              <a:ext cx="3996756" cy="3500325"/>
            </a:xfrm>
            <a:prstGeom prst="roundRect">
              <a:avLst>
                <a:gd name="adj" fmla="val 2415"/>
              </a:avLst>
            </a:prstGeom>
            <a:solidFill>
              <a:schemeClr val="bg1">
                <a:lumMod val="95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21" name="Rectangle: Rounded Corners 43"/>
            <p:cNvSpPr/>
            <p:nvPr/>
          </p:nvSpPr>
          <p:spPr>
            <a:xfrm>
              <a:off x="156613" y="1455251"/>
              <a:ext cx="4051924" cy="1129076"/>
            </a:xfrm>
            <a:prstGeom prst="roundRect">
              <a:avLst>
                <a:gd name="adj" fmla="val 50000"/>
              </a:avLst>
            </a:prstGeom>
            <a:solidFill>
              <a:srgbClr val="60C3AD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rgbClr val="F6826E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25" name="TextBox 47"/>
            <p:cNvSpPr txBox="1">
              <a:spLocks/>
            </p:cNvSpPr>
            <p:nvPr/>
          </p:nvSpPr>
          <p:spPr bwMode="auto">
            <a:xfrm>
              <a:off x="956687" y="1771598"/>
              <a:ext cx="2562818" cy="151144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Autofit/>
              <a:sp3d/>
            </a:bodyPr>
            <a:lstStyle/>
            <a:p>
              <a:pPr lvl="0"/>
              <a:r>
                <a:rPr lang="zh-CN" altLang="en-US" sz="2000" b="1" dirty="0">
                  <a:solidFill>
                    <a:schemeClr val="bg1"/>
                  </a:solidFill>
                  <a:latin typeface="方正银联黑简体" panose="02000000000000000000" pitchFamily="2" charset="-122"/>
                  <a:ea typeface="方正银联黑简体" panose="02000000000000000000" pitchFamily="2" charset="-122"/>
                  <a:cs typeface="FZYLHJW" charset="-122"/>
                </a:rPr>
                <a:t>小微商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方正银联黑简体" panose="02000000000000000000" pitchFamily="2" charset="-122"/>
                  <a:ea typeface="方正银联黑简体" panose="02000000000000000000" pitchFamily="2" charset="-122"/>
                  <a:cs typeface="FZYLHJW" charset="-122"/>
                </a:rPr>
                <a:t>户激励</a:t>
              </a:r>
              <a:endParaRPr lang="zh-CN" altLang="en-US" sz="2000" b="1" dirty="0">
                <a:solidFill>
                  <a:schemeClr val="bg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</p:grpSp>
      <p:sp>
        <p:nvSpPr>
          <p:cNvPr id="40" name="文本框 40"/>
          <p:cNvSpPr txBox="1"/>
          <p:nvPr/>
        </p:nvSpPr>
        <p:spPr>
          <a:xfrm>
            <a:off x="851109" y="3362028"/>
            <a:ext cx="2496755" cy="381425"/>
          </a:xfrm>
          <a:prstGeom prst="rect">
            <a:avLst/>
          </a:prstGeom>
          <a:noFill/>
          <a:ln w="9525">
            <a:noFill/>
          </a:ln>
        </p:spPr>
        <p:txBody>
          <a:bodyPr wrap="square" lIns="51346" tIns="25673" rIns="51346" bIns="25673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defRPr>
            </a:lvl1pPr>
          </a:lstStyle>
          <a:p>
            <a:pPr marL="0" indent="0" algn="ctr">
              <a:buNone/>
            </a:pPr>
            <a:r>
              <a:rPr lang="zh-CN" altLang="zh-CN" dirty="0" smtClean="0"/>
              <a:t>交易</a:t>
            </a:r>
            <a:r>
              <a:rPr lang="zh-CN" altLang="zh-CN" dirty="0"/>
              <a:t>渗透激励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510022" y="1204673"/>
            <a:ext cx="582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小微商户激励政策</a:t>
            </a:r>
            <a:endParaRPr lang="en-US" altLang="zh-CN" sz="2000" b="1" dirty="0">
              <a:solidFill>
                <a:srgbClr val="60C3AD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  <a:cs typeface="FZYLHJW" panose="02000000000000000000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790645" y="3861048"/>
            <a:ext cx="4656826" cy="2720623"/>
            <a:chOff x="567022" y="2713225"/>
            <a:chExt cx="2923819" cy="4138627"/>
          </a:xfrm>
        </p:grpSpPr>
        <p:sp>
          <p:nvSpPr>
            <p:cNvPr id="53" name="Rectangle: Rounded Corners 42"/>
            <p:cNvSpPr/>
            <p:nvPr/>
          </p:nvSpPr>
          <p:spPr>
            <a:xfrm>
              <a:off x="567022" y="2713225"/>
              <a:ext cx="2923819" cy="3439788"/>
            </a:xfrm>
            <a:prstGeom prst="roundRect">
              <a:avLst>
                <a:gd name="adj" fmla="val 2415"/>
              </a:avLst>
            </a:prstGeom>
            <a:solidFill>
              <a:schemeClr val="bg1">
                <a:lumMod val="95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52" name="文本框 40"/>
            <p:cNvSpPr txBox="1"/>
            <p:nvPr/>
          </p:nvSpPr>
          <p:spPr>
            <a:xfrm>
              <a:off x="604918" y="2892515"/>
              <a:ext cx="2840420" cy="39593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51346" tIns="25673" rIns="51346" bIns="25673">
              <a:spAutoFit/>
            </a:bodyPr>
            <a:lstStyle>
              <a:defPPr>
                <a:defRPr lang="en-US"/>
              </a:defPPr>
              <a:lvl1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FZYLHJW" charset="-122"/>
                </a:defRPr>
              </a:lvl1pPr>
            </a:lstStyle>
            <a:p>
              <a:pPr marL="0" indent="0">
                <a:buNone/>
              </a:pPr>
              <a:r>
                <a:rPr lang="en-US" altLang="zh-CN" dirty="0" smtClean="0"/>
                <a:t>  </a:t>
              </a:r>
              <a:r>
                <a:rPr lang="zh-CN" altLang="zh-CN" b="1" dirty="0" smtClean="0"/>
                <a:t>全年</a:t>
              </a:r>
              <a:r>
                <a:rPr lang="zh-CN" altLang="zh-CN" b="1" dirty="0"/>
                <a:t>激励分阶段、定目</a:t>
              </a:r>
              <a:r>
                <a:rPr lang="zh-CN" altLang="zh-CN" b="1" dirty="0" smtClean="0"/>
                <a:t>标</a:t>
              </a:r>
              <a:r>
                <a:rPr lang="zh-CN" altLang="en-US" b="1" dirty="0" smtClean="0"/>
                <a:t>：</a:t>
              </a:r>
              <a:endParaRPr lang="en-US" altLang="zh-CN" b="1" dirty="0" smtClean="0"/>
            </a:p>
            <a:p>
              <a:pPr>
                <a:lnSpc>
                  <a:spcPts val="2200"/>
                </a:lnSpc>
              </a:pPr>
              <a:r>
                <a:rPr lang="zh-CN" altLang="en-US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早</a:t>
              </a:r>
              <a:r>
                <a:rPr lang="zh-CN" altLang="en-US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做</a:t>
              </a:r>
              <a:r>
                <a:rPr lang="zh-CN" altLang="en-US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早得</a:t>
              </a:r>
              <a:r>
                <a:rPr lang="zh-CN" altLang="zh-CN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，多</a:t>
              </a:r>
              <a:r>
                <a:rPr lang="zh-CN" altLang="en-US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做</a:t>
              </a:r>
              <a:r>
                <a:rPr lang="zh-CN" altLang="zh-CN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多</a:t>
              </a:r>
              <a:r>
                <a:rPr lang="zh-CN" altLang="zh-CN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得</a:t>
              </a:r>
              <a:r>
                <a:rPr lang="zh-CN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。</a:t>
              </a:r>
            </a:p>
            <a:p>
              <a:pPr>
                <a:lnSpc>
                  <a:spcPts val="2200"/>
                </a:lnSpc>
              </a:pPr>
              <a:r>
                <a:rPr lang="zh-CN" altLang="en-US" dirty="0" smtClean="0"/>
                <a:t>整体</a:t>
              </a:r>
              <a:r>
                <a:rPr lang="zh-CN" altLang="zh-CN" dirty="0" smtClean="0"/>
                <a:t>激励</a:t>
              </a:r>
              <a:r>
                <a:rPr lang="zh-CN" altLang="en-US" dirty="0" smtClean="0"/>
                <a:t>资源</a:t>
              </a:r>
              <a:r>
                <a:rPr lang="zh-CN" altLang="zh-CN" dirty="0" smtClean="0"/>
                <a:t>向</a:t>
              </a:r>
              <a:r>
                <a:rPr lang="zh-CN" altLang="zh-CN" dirty="0"/>
                <a:t>交易渗透和提升商户交易笔数上倾斜，鼓</a:t>
              </a:r>
              <a:r>
                <a:rPr lang="zh-CN" altLang="zh-CN" dirty="0" smtClean="0"/>
                <a:t>励</a:t>
              </a:r>
              <a:r>
                <a:rPr lang="zh-CN" altLang="zh-CN" dirty="0"/>
                <a:t>精耕细作</a:t>
              </a:r>
              <a:r>
                <a:rPr lang="zh-CN" altLang="zh-CN" dirty="0" smtClean="0"/>
                <a:t>商</a:t>
              </a:r>
              <a:r>
                <a:rPr lang="zh-CN" altLang="zh-CN" dirty="0"/>
                <a:t>户服</a:t>
              </a:r>
              <a:r>
                <a:rPr lang="zh-CN" altLang="zh-CN" dirty="0" smtClean="0"/>
                <a:t>务，</a:t>
              </a:r>
              <a:r>
                <a:rPr lang="zh-CN" altLang="zh-CN" b="1" dirty="0"/>
                <a:t>真正将商户做活</a:t>
              </a:r>
              <a:r>
                <a:rPr lang="zh-CN" altLang="zh-CN" dirty="0" smtClean="0"/>
                <a:t>。</a:t>
              </a:r>
              <a:endParaRPr lang="en-US" altLang="zh-CN" dirty="0" smtClean="0"/>
            </a:p>
            <a:p>
              <a:pPr>
                <a:lnSpc>
                  <a:spcPts val="2200"/>
                </a:lnSpc>
              </a:pPr>
              <a:r>
                <a:rPr lang="zh-CN" altLang="en-US" dirty="0" smtClean="0"/>
                <a:t>首期活动时间：</a:t>
              </a:r>
              <a:r>
                <a:rPr lang="en-US" altLang="zh-CN" dirty="0" smtClean="0"/>
                <a:t>2019</a:t>
              </a:r>
              <a:r>
                <a:rPr lang="zh-CN" altLang="en-US" dirty="0" smtClean="0"/>
                <a:t>年</a:t>
              </a:r>
              <a:r>
                <a:rPr lang="en-US" altLang="zh-CN" dirty="0" smtClean="0"/>
                <a:t>5</a:t>
              </a:r>
              <a:r>
                <a:rPr lang="zh-CN" altLang="en-US" dirty="0" smtClean="0"/>
                <a:t>月</a:t>
              </a:r>
              <a:r>
                <a:rPr lang="en-US" altLang="zh-CN" dirty="0" smtClean="0"/>
                <a:t>-7</a:t>
              </a:r>
              <a:r>
                <a:rPr lang="zh-CN" altLang="en-US" dirty="0" smtClean="0"/>
                <a:t>月</a:t>
              </a:r>
              <a:endParaRPr lang="en-US" altLang="zh-CN" dirty="0" smtClean="0"/>
            </a:p>
            <a:p>
              <a:pPr marL="0" indent="0">
                <a:buNone/>
              </a:pPr>
              <a:endParaRPr lang="en-US" altLang="zh-CN" sz="1400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91180" y="1306395"/>
            <a:ext cx="5002567" cy="2246345"/>
            <a:chOff x="864826" y="-2472116"/>
            <a:chExt cx="4546146" cy="4769921"/>
          </a:xfrm>
        </p:grpSpPr>
        <p:sp>
          <p:nvSpPr>
            <p:cNvPr id="27" name="Rectangle: Rounded Corners 42"/>
            <p:cNvSpPr/>
            <p:nvPr/>
          </p:nvSpPr>
          <p:spPr>
            <a:xfrm>
              <a:off x="864826" y="-2472116"/>
              <a:ext cx="4546146" cy="4769921"/>
            </a:xfrm>
            <a:prstGeom prst="roundRect">
              <a:avLst>
                <a:gd name="adj" fmla="val 2415"/>
              </a:avLst>
            </a:prstGeom>
            <a:solidFill>
              <a:schemeClr val="bg1">
                <a:lumMod val="95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28" name="文本框 40"/>
            <p:cNvSpPr txBox="1"/>
            <p:nvPr/>
          </p:nvSpPr>
          <p:spPr>
            <a:xfrm>
              <a:off x="1113435" y="-2374987"/>
              <a:ext cx="4164607" cy="35716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51346" tIns="25673" rIns="51346" bIns="25673">
              <a:spAutoFit/>
            </a:bodyPr>
            <a:lstStyle>
              <a:defPPr>
                <a:defRPr lang="en-US"/>
              </a:defPPr>
              <a:lvl1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FZYLHJW" charset="-122"/>
                </a:defRPr>
              </a:lvl1pPr>
            </a:lstStyle>
            <a:p>
              <a:pPr marL="0" indent="0"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首期激励费用总计：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300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indent="0">
                <a:buNone/>
              </a:pPr>
              <a:endParaRPr lang="en-US" altLang="zh-CN" sz="1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indent="0">
                <a:lnSpc>
                  <a:spcPts val="2200"/>
                </a:lnSpc>
                <a:buNone/>
              </a:pP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小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微商户定义：每月客单平均金额均小于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50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元。（客单平均价包含所有从银联转接的二维码交易和手机闪付交易）</a:t>
              </a:r>
              <a:endParaRPr lang="zh-CN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marL="0" indent="0">
                <a:lnSpc>
                  <a:spcPts val="2200"/>
                </a:lnSpc>
                <a:buNone/>
              </a:pPr>
              <a:endParaRPr lang="en-US" altLang="zh-C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17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10022" y="179143"/>
            <a:ext cx="9138542" cy="1081941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414141"/>
                </a:solidFill>
                <a:latin typeface="微软雅黑" pitchFamily="34" charset="-122"/>
                <a:ea typeface="微软雅黑" pitchFamily="34" charset="-122"/>
              </a:rPr>
              <a:t>三、机构侧激励</a:t>
            </a:r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  <a:ea typeface="微软雅黑" pitchFamily="34" charset="-122"/>
              </a:rPr>
              <a:t>政策（交易渗透率竞赛）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0022" y="1204673"/>
            <a:ext cx="582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小微商户手续费</a:t>
            </a:r>
            <a:r>
              <a:rPr lang="en-US" altLang="zh-CN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4</a:t>
            </a:r>
            <a:r>
              <a:rPr lang="zh-CN" altLang="en-US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折优惠政策介绍</a:t>
            </a:r>
            <a:endParaRPr lang="en-US" altLang="zh-CN" sz="2000" b="1" dirty="0">
              <a:solidFill>
                <a:srgbClr val="60C3AD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  <a:cs typeface="FZYLHJW" panose="02000000000000000000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71" y="1616930"/>
            <a:ext cx="6261125" cy="474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04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10022" y="179143"/>
            <a:ext cx="9138542" cy="1081941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414141"/>
                </a:solidFill>
                <a:latin typeface="微软雅黑" pitchFamily="34" charset="-122"/>
                <a:ea typeface="微软雅黑" pitchFamily="34" charset="-122"/>
              </a:rPr>
              <a:t>三、机构侧激励</a:t>
            </a:r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  <a:ea typeface="微软雅黑" pitchFamily="34" charset="-122"/>
              </a:rPr>
              <a:t>政策（交易渗透率竞赛）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7" name="Group 66"/>
          <p:cNvGrpSpPr/>
          <p:nvPr/>
        </p:nvGrpSpPr>
        <p:grpSpPr>
          <a:xfrm>
            <a:off x="224296" y="1972821"/>
            <a:ext cx="2583944" cy="1492183"/>
            <a:chOff x="156613" y="1853421"/>
            <a:chExt cx="4039892" cy="3765128"/>
          </a:xfrm>
        </p:grpSpPr>
        <p:sp>
          <p:nvSpPr>
            <p:cNvPr id="20" name="Rectangle: Rounded Corners 42"/>
            <p:cNvSpPr/>
            <p:nvPr/>
          </p:nvSpPr>
          <p:spPr>
            <a:xfrm>
              <a:off x="156613" y="2118224"/>
              <a:ext cx="3996756" cy="3500325"/>
            </a:xfrm>
            <a:prstGeom prst="roundRect">
              <a:avLst>
                <a:gd name="adj" fmla="val 2415"/>
              </a:avLst>
            </a:prstGeom>
            <a:solidFill>
              <a:schemeClr val="bg1">
                <a:lumMod val="95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21" name="Rectangle: Rounded Corners 43"/>
            <p:cNvSpPr/>
            <p:nvPr/>
          </p:nvSpPr>
          <p:spPr>
            <a:xfrm>
              <a:off x="156613" y="1853421"/>
              <a:ext cx="4039892" cy="812729"/>
            </a:xfrm>
            <a:prstGeom prst="roundRect">
              <a:avLst>
                <a:gd name="adj" fmla="val 50000"/>
              </a:avLst>
            </a:prstGeom>
            <a:solidFill>
              <a:srgbClr val="5698D2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rgbClr val="F6826E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25" name="TextBox 47"/>
            <p:cNvSpPr txBox="1">
              <a:spLocks/>
            </p:cNvSpPr>
            <p:nvPr/>
          </p:nvSpPr>
          <p:spPr bwMode="auto">
            <a:xfrm>
              <a:off x="908878" y="1886446"/>
              <a:ext cx="2562818" cy="11232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Autofit/>
              <a:sp3d/>
            </a:bodyPr>
            <a:lstStyle/>
            <a:p>
              <a:pPr lvl="0" algn="ctr"/>
              <a:r>
                <a:rPr lang="zh-CN" altLang="en-US" sz="2000" b="1" dirty="0" smtClean="0">
                  <a:solidFill>
                    <a:schemeClr val="bg1"/>
                  </a:solidFill>
                  <a:latin typeface="方正银联黑简体" panose="02000000000000000000" pitchFamily="2" charset="-122"/>
                  <a:ea typeface="方正银联黑简体" panose="02000000000000000000" pitchFamily="2" charset="-122"/>
                  <a:cs typeface="FZYLHJW" charset="-122"/>
                </a:rPr>
                <a:t>首期交易</a:t>
              </a:r>
              <a:r>
                <a:rPr lang="zh-CN" altLang="en-US" sz="2000" b="1" dirty="0">
                  <a:solidFill>
                    <a:schemeClr val="bg1"/>
                  </a:solidFill>
                  <a:latin typeface="方正银联黑简体" panose="02000000000000000000" pitchFamily="2" charset="-122"/>
                  <a:ea typeface="方正银联黑简体" panose="02000000000000000000" pitchFamily="2" charset="-122"/>
                  <a:cs typeface="FZYLHJW" charset="-122"/>
                </a:rPr>
                <a:t>渗透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方正银联黑简体" panose="02000000000000000000" pitchFamily="2" charset="-122"/>
                  <a:ea typeface="方正银联黑简体" panose="02000000000000000000" pitchFamily="2" charset="-122"/>
                  <a:cs typeface="FZYLHJW" charset="-122"/>
                </a:rPr>
                <a:t>激励</a:t>
              </a:r>
              <a:endParaRPr lang="zh-CN" altLang="en-US" sz="2000" b="1" dirty="0">
                <a:solidFill>
                  <a:schemeClr val="bg1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</p:grpSp>
      <p:sp>
        <p:nvSpPr>
          <p:cNvPr id="40" name="文本框 40"/>
          <p:cNvSpPr txBox="1"/>
          <p:nvPr/>
        </p:nvSpPr>
        <p:spPr>
          <a:xfrm>
            <a:off x="214261" y="2431052"/>
            <a:ext cx="2496755" cy="790511"/>
          </a:xfrm>
          <a:prstGeom prst="rect">
            <a:avLst/>
          </a:prstGeom>
          <a:noFill/>
          <a:ln w="9525">
            <a:noFill/>
          </a:ln>
        </p:spPr>
        <p:txBody>
          <a:bodyPr wrap="square" lIns="51346" tIns="25673" rIns="51346" bIns="25673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defRPr>
            </a:lvl1pPr>
          </a:lstStyle>
          <a:p>
            <a:pPr algn="ctr"/>
            <a:r>
              <a:rPr lang="zh-CN" altLang="en-US" dirty="0" smtClean="0"/>
              <a:t>交易渗透激励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15%</a:t>
            </a:r>
            <a:r>
              <a:rPr lang="zh-CN" altLang="en-US" dirty="0" smtClean="0"/>
              <a:t>以上特别激励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510022" y="1204673"/>
            <a:ext cx="582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小微商户激励政策</a:t>
            </a:r>
            <a:r>
              <a:rPr lang="en-US" altLang="zh-CN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——</a:t>
            </a:r>
            <a:r>
              <a:rPr lang="zh-CN" altLang="en-US" sz="20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交易渗透激励</a:t>
            </a:r>
            <a:endParaRPr lang="en-US" altLang="zh-CN" sz="2000" b="1" dirty="0">
              <a:solidFill>
                <a:srgbClr val="60C3AD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  <a:cs typeface="FZYLHJW" panose="020000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347864" y="1787929"/>
            <a:ext cx="3975968" cy="2079822"/>
            <a:chOff x="17689" y="1254230"/>
            <a:chExt cx="2923819" cy="4237496"/>
          </a:xfrm>
        </p:grpSpPr>
        <p:sp>
          <p:nvSpPr>
            <p:cNvPr id="19" name="Rectangle: Rounded Corners 42"/>
            <p:cNvSpPr/>
            <p:nvPr/>
          </p:nvSpPr>
          <p:spPr>
            <a:xfrm>
              <a:off x="17689" y="1302809"/>
              <a:ext cx="2923819" cy="4188917"/>
            </a:xfrm>
            <a:prstGeom prst="roundRect">
              <a:avLst>
                <a:gd name="adj" fmla="val 2415"/>
              </a:avLst>
            </a:prstGeom>
            <a:solidFill>
              <a:schemeClr val="bg1">
                <a:lumMod val="95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charset="-122"/>
              </a:endParaRPr>
            </a:p>
          </p:txBody>
        </p:sp>
        <p:sp>
          <p:nvSpPr>
            <p:cNvPr id="22" name="文本框 40"/>
            <p:cNvSpPr txBox="1"/>
            <p:nvPr/>
          </p:nvSpPr>
          <p:spPr>
            <a:xfrm>
              <a:off x="73022" y="1254230"/>
              <a:ext cx="2840420" cy="41502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51346" tIns="25673" rIns="51346" bIns="25673">
              <a:spAutoFit/>
            </a:bodyPr>
            <a:lstStyle>
              <a:defPPr>
                <a:defRPr lang="en-US"/>
              </a:defPPr>
              <a:lvl1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FZYLHJW" charset="-122"/>
                </a:defRPr>
              </a:lvl1pPr>
            </a:lstStyle>
            <a:p>
              <a:pPr marL="0" indent="0">
                <a:buNone/>
              </a:pPr>
              <a:r>
                <a:rPr lang="en-US" altLang="zh-CN" b="1" dirty="0" smtClean="0"/>
                <a:t> </a:t>
              </a:r>
              <a:r>
                <a:rPr lang="zh-CN" altLang="en-US" b="1" dirty="0" smtClean="0"/>
                <a:t>交易渗透激励</a:t>
              </a:r>
              <a:r>
                <a:rPr lang="zh-CN" altLang="en-US" sz="1400" dirty="0" smtClean="0"/>
                <a:t>：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目的：有效提升交易渗透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门槛：银联二维码和手机闪付交易总笔数占全量交易总笔数（含</a:t>
              </a:r>
              <a:r>
                <a:rPr lang="en-US" altLang="zh-CN" sz="1400" dirty="0" smtClean="0"/>
                <a:t>A/T</a:t>
              </a:r>
              <a:r>
                <a:rPr lang="zh-CN" altLang="en-US" sz="1400" dirty="0" smtClean="0"/>
                <a:t>）的比例达</a:t>
              </a:r>
              <a:r>
                <a:rPr lang="en-US" altLang="zh-CN" sz="1400" dirty="0" smtClean="0"/>
                <a:t>3%</a:t>
              </a:r>
              <a:r>
                <a:rPr lang="zh-CN" altLang="en-US" sz="1400" dirty="0" smtClean="0"/>
                <a:t>。</a:t>
              </a:r>
              <a:endParaRPr lang="en-US" altLang="zh-CN" sz="1400" dirty="0" smtClean="0"/>
            </a:p>
            <a:p>
              <a:r>
                <a:rPr lang="zh-CN" altLang="en-US" sz="1400" dirty="0"/>
                <a:t>激励标准如下表</a:t>
              </a:r>
              <a:r>
                <a:rPr lang="zh-CN" altLang="en-US" sz="1400" dirty="0" smtClean="0"/>
                <a:t>：以每月最后一周，银联二维码日均交易渗透率为单位进行测算。</a:t>
              </a:r>
              <a:endParaRPr lang="en-US" altLang="zh-CN" sz="1400" dirty="0" smtClean="0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977285"/>
              </p:ext>
            </p:extLst>
          </p:nvPr>
        </p:nvGraphicFramePr>
        <p:xfrm>
          <a:off x="224296" y="4041068"/>
          <a:ext cx="6111900" cy="2585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4761"/>
                <a:gridCol w="1696185"/>
                <a:gridCol w="1970954"/>
              </a:tblGrid>
              <a:tr h="8570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度交易</a:t>
                      </a:r>
                      <a:r>
                        <a:rPr lang="zh-CN" altLang="en-US" sz="1400" kern="100" dirty="0" smtClean="0">
                          <a:effectLst/>
                          <a:latin typeface="+mn-ea"/>
                          <a:ea typeface="+mn-ea"/>
                        </a:rPr>
                        <a:t>总笔数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含银联二维码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和</a:t>
                      </a: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</a:rPr>
                        <a:t>AT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交易）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75AB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+mn-ea"/>
                          <a:ea typeface="+mn-ea"/>
                        </a:rPr>
                        <a:t>100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万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笔（含）及以上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75AB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+mn-ea"/>
                          <a:ea typeface="+mn-ea"/>
                        </a:rPr>
                        <a:t>35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万</a:t>
                      </a:r>
                      <a:r>
                        <a:rPr lang="zh-CN" altLang="en-US" sz="1400" kern="100" dirty="0" smtClean="0">
                          <a:effectLst/>
                          <a:latin typeface="+mn-ea"/>
                          <a:ea typeface="+mn-ea"/>
                        </a:rPr>
                        <a:t>笔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含）</a:t>
                      </a: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</a:rPr>
                        <a:t>~100</a:t>
                      </a:r>
                      <a:r>
                        <a:rPr lang="zh-CN" sz="1400" kern="100" dirty="0" smtClean="0">
                          <a:effectLst/>
                          <a:latin typeface="+mn-ea"/>
                          <a:ea typeface="+mn-ea"/>
                        </a:rPr>
                        <a:t>万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笔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75ABDA"/>
                    </a:solidFill>
                  </a:tcPr>
                </a:tc>
              </a:tr>
              <a:tr h="58063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kern="100" dirty="0" smtClean="0">
                          <a:effectLst/>
                          <a:latin typeface="+mn-ea"/>
                          <a:ea typeface="+mn-ea"/>
                        </a:rPr>
                        <a:t>交易渗透率</a:t>
                      </a:r>
                      <a:r>
                        <a:rPr lang="en-US" altLang="zh-CN" sz="1200" kern="100" dirty="0" smtClean="0">
                          <a:effectLst/>
                          <a:latin typeface="+mn-ea"/>
                          <a:ea typeface="+mn-ea"/>
                        </a:rPr>
                        <a:t>10%</a:t>
                      </a:r>
                      <a:r>
                        <a:rPr lang="zh-CN" altLang="zh-CN" sz="1200" kern="100" dirty="0" smtClean="0">
                          <a:effectLst/>
                          <a:latin typeface="+mn-ea"/>
                          <a:ea typeface="+mn-ea"/>
                        </a:rPr>
                        <a:t>（含）</a:t>
                      </a:r>
                      <a:r>
                        <a:rPr lang="zh-CN" altLang="en-US" sz="1200" kern="100" dirty="0" smtClean="0">
                          <a:effectLst/>
                          <a:latin typeface="+mn-ea"/>
                          <a:ea typeface="+mn-ea"/>
                        </a:rPr>
                        <a:t>以上</a:t>
                      </a:r>
                      <a:endParaRPr lang="zh-CN" altLang="zh-CN" sz="12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75AB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次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0D5D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次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0D5DD"/>
                    </a:solidFill>
                  </a:tcPr>
                </a:tc>
              </a:tr>
              <a:tr h="5806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effectLst/>
                          <a:latin typeface="+mn-ea"/>
                          <a:ea typeface="+mn-ea"/>
                        </a:rPr>
                        <a:t>交</a:t>
                      </a:r>
                      <a:r>
                        <a:rPr lang="zh-CN" sz="1200" kern="100" dirty="0">
                          <a:effectLst/>
                          <a:latin typeface="+mn-ea"/>
                          <a:ea typeface="+mn-ea"/>
                        </a:rPr>
                        <a:t>易</a:t>
                      </a:r>
                      <a:r>
                        <a:rPr lang="zh-CN" sz="1200" kern="100" dirty="0" smtClean="0">
                          <a:effectLst/>
                          <a:latin typeface="+mn-ea"/>
                          <a:ea typeface="+mn-ea"/>
                        </a:rPr>
                        <a:t>渗透率</a:t>
                      </a: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5%</a:t>
                      </a:r>
                      <a:r>
                        <a:rPr lang="zh-CN" sz="1200" kern="100" dirty="0">
                          <a:effectLst/>
                          <a:latin typeface="+mn-ea"/>
                          <a:ea typeface="+mn-ea"/>
                        </a:rPr>
                        <a:t>（含）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10%</a:t>
                      </a:r>
                      <a:endParaRPr lang="zh-CN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75AB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次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0D5D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次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0D5DD"/>
                    </a:solidFill>
                  </a:tcPr>
                </a:tc>
              </a:tr>
              <a:tr h="5670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effectLst/>
                          <a:latin typeface="+mn-ea"/>
                          <a:ea typeface="+mn-ea"/>
                        </a:rPr>
                        <a:t>交</a:t>
                      </a:r>
                      <a:r>
                        <a:rPr lang="zh-CN" sz="1200" kern="100" dirty="0">
                          <a:effectLst/>
                          <a:latin typeface="+mn-ea"/>
                          <a:ea typeface="+mn-ea"/>
                        </a:rPr>
                        <a:t>易</a:t>
                      </a:r>
                      <a:r>
                        <a:rPr lang="zh-CN" sz="1200" kern="100" dirty="0" smtClean="0">
                          <a:effectLst/>
                          <a:latin typeface="+mn-ea"/>
                          <a:ea typeface="+mn-ea"/>
                        </a:rPr>
                        <a:t>渗透率</a:t>
                      </a: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3%</a:t>
                      </a:r>
                      <a:r>
                        <a:rPr lang="zh-CN" sz="1200" kern="100" dirty="0">
                          <a:effectLst/>
                          <a:latin typeface="+mn-ea"/>
                          <a:ea typeface="+mn-ea"/>
                        </a:rPr>
                        <a:t>（含）</a:t>
                      </a: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~5%</a:t>
                      </a:r>
                      <a:endParaRPr lang="zh-CN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75ABD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次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0D5D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r>
                        <a:rPr lang="en-US" altLang="zh-CN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6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次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0D5DD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36196" y="4545124"/>
            <a:ext cx="2916324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、每月测算一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次渗透率，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凡达标的农商行均可获得本月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激励。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FZYLHJW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、如当月有达到</a:t>
            </a:r>
            <a:r>
              <a:rPr lang="en-US" altLang="zh-CN" sz="1400" dirty="0" smtClean="0">
                <a:solidFill>
                  <a:srgbClr val="FF0000"/>
                </a:solidFill>
                <a:latin typeface="+mj-ea"/>
                <a:ea typeface="+mj-ea"/>
                <a:cs typeface="FZYLHJW" charset="-122"/>
              </a:rPr>
              <a:t>15%</a:t>
            </a: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  <a:cs typeface="FZYLHJW" charset="-122"/>
              </a:rPr>
              <a:t>（含）以上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渗透率的农商行，则在以上激励基础上额外增加</a:t>
            </a:r>
            <a:r>
              <a:rPr lang="en-US" altLang="zh-CN" sz="1600" b="1" dirty="0" smtClean="0">
                <a:solidFill>
                  <a:srgbClr val="FF0000"/>
                </a:solidFill>
                <a:latin typeface="+mj-ea"/>
                <a:ea typeface="+mj-ea"/>
                <a:cs typeface="FZYLHJW" charset="-122"/>
              </a:rPr>
              <a:t>10</a:t>
            </a:r>
            <a:r>
              <a:rPr lang="zh-CN" altLang="en-US" sz="1600" b="1" dirty="0" smtClean="0">
                <a:solidFill>
                  <a:srgbClr val="FF0000"/>
                </a:solidFill>
                <a:latin typeface="+mj-ea"/>
                <a:ea typeface="+mj-ea"/>
                <a:cs typeface="FZYLHJW" charset="-122"/>
              </a:rPr>
              <a:t>万元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ZYLHJW" charset="-122"/>
              </a:rPr>
              <a:t>激励费用。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FZYLHJW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3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4896036" y="2840636"/>
            <a:ext cx="3204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E7E6E6">
                    <a:lumMod val="50000"/>
                  </a:srgbClr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rPr>
              <a:t>谢  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/>
              <a:t>目   录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>
          <a:xfrm>
            <a:off x="1259632" y="2600908"/>
            <a:ext cx="7344816" cy="302935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一、受理市场整体目标与思路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、商户侧、用户侧激励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政策</a:t>
            </a:r>
            <a:endParaRPr lang="en-US" altLang="zh-CN" sz="28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、机构侧激励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政策</a:t>
            </a:r>
            <a:endParaRPr lang="en-US" altLang="zh-CN" sz="28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10022" y="179143"/>
            <a:ext cx="7886700" cy="1081941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一、受理市场整体目标与思路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10022" y="1204673"/>
            <a:ext cx="8022418" cy="18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全面落实</a:t>
            </a:r>
            <a:r>
              <a:rPr lang="zh-C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移动支付便民工程</a:t>
            </a:r>
            <a:r>
              <a:rPr lang="zh-CN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建设要求</a:t>
            </a:r>
            <a:r>
              <a:rPr lang="zh-C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，深耕细作交易场景</a:t>
            </a: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，</a:t>
            </a:r>
            <a:r>
              <a:rPr lang="zh-CN" altLang="zh-CN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“</a:t>
            </a:r>
            <a:r>
              <a:rPr lang="zh-C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提升交易质量、提升交易感知</a:t>
            </a:r>
            <a:r>
              <a:rPr lang="zh-CN" altLang="zh-CN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”</a:t>
            </a: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。</a:t>
            </a:r>
            <a:endParaRPr lang="en-US" altLang="zh-CN" sz="2400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合作整体目标：全省合作农商行金农“信</a:t>
            </a:r>
            <a:r>
              <a:rPr lang="en-US" altLang="zh-CN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e</a:t>
            </a: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付”商户交易中银联二维码交易笔数占比达到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10%</a:t>
            </a: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，冲刺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15% </a:t>
            </a:r>
            <a:r>
              <a:rPr lang="zh-CN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。</a:t>
            </a:r>
            <a:endParaRPr lang="zh-CN" alt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graphicFrame>
        <p:nvGraphicFramePr>
          <p:cNvPr id="43" name="图示 42"/>
          <p:cNvGraphicFramePr/>
          <p:nvPr>
            <p:extLst>
              <p:ext uri="{D42A27DB-BD31-4B8C-83A1-F6EECF244321}">
                <p14:modId xmlns:p14="http://schemas.microsoft.com/office/powerpoint/2010/main" val="895668472"/>
              </p:ext>
            </p:extLst>
          </p:nvPr>
        </p:nvGraphicFramePr>
        <p:xfrm>
          <a:off x="935596" y="3176972"/>
          <a:ext cx="6397748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10022" y="179143"/>
            <a:ext cx="7886700" cy="1081941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一、受理市场整体目标与思路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10022" y="1204673"/>
            <a:ext cx="58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受理市场整</a:t>
            </a:r>
            <a:r>
              <a:rPr lang="zh-CN" altLang="en-US" sz="2400" b="1" dirty="0" smtClean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体思</a:t>
            </a:r>
            <a:r>
              <a:rPr lang="zh-CN" altLang="en-US" sz="2400" b="1" dirty="0">
                <a:solidFill>
                  <a:srgbClr val="60C3AD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  <a:cs typeface="FZYLHJW" panose="02000000000000000000" charset="-122"/>
              </a:rPr>
              <a:t>路</a:t>
            </a:r>
          </a:p>
        </p:txBody>
      </p:sp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3271992152"/>
              </p:ext>
            </p:extLst>
          </p:nvPr>
        </p:nvGraphicFramePr>
        <p:xfrm>
          <a:off x="2159732" y="18192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67544" y="3358549"/>
            <a:ext cx="176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银联黑简体" panose="02000000000000000000" pitchFamily="2" charset="-122"/>
                <a:ea typeface="方正银联黑简体" panose="02000000000000000000" pitchFamily="2" charset="-122"/>
              </a:rPr>
              <a:t>促活、留存</a:t>
            </a:r>
            <a:endParaRPr lang="zh-CN" altLang="en-US" dirty="0">
              <a:latin typeface="方正银联黑简体" panose="02000000000000000000" pitchFamily="2" charset="-122"/>
              <a:ea typeface="方正银联黑简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375756" y="2276872"/>
            <a:ext cx="756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4B85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rPr>
              <a:t>商户</a:t>
            </a:r>
            <a:endParaRPr lang="en-US" altLang="zh-CN" sz="2000" dirty="0" smtClean="0">
              <a:solidFill>
                <a:srgbClr val="004B85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rgbClr val="004B85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rPr>
              <a:t>拓展</a:t>
            </a:r>
            <a:endParaRPr lang="zh-CN" altLang="en-US" sz="2000" dirty="0">
              <a:solidFill>
                <a:srgbClr val="004B85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63788" y="3547225"/>
            <a:ext cx="756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1773C0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rPr>
              <a:t>品牌提升</a:t>
            </a:r>
            <a:endParaRPr lang="zh-CN" altLang="en-US" sz="2000" dirty="0">
              <a:solidFill>
                <a:srgbClr val="1773C0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75756" y="4725153"/>
            <a:ext cx="756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5698D2"/>
                </a:solidFill>
                <a:latin typeface="方正银联黑简体" panose="02000000000000000000" pitchFamily="2" charset="-122"/>
                <a:ea typeface="方正银联黑简体" panose="02000000000000000000" pitchFamily="2" charset="-122"/>
              </a:rPr>
              <a:t>交易渗透</a:t>
            </a:r>
            <a:endParaRPr lang="zh-CN" altLang="en-US" sz="2000" dirty="0">
              <a:solidFill>
                <a:srgbClr val="5698D2"/>
              </a:solidFill>
              <a:latin typeface="方正银联黑简体" panose="02000000000000000000" pitchFamily="2" charset="-122"/>
              <a:ea typeface="方正银联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9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/>
              <a:t>目   录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>
          <a:xfrm>
            <a:off x="1259632" y="2600908"/>
            <a:ext cx="7344816" cy="302935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一、受理市场整体目标与思路</a:t>
            </a:r>
            <a:endParaRPr lang="en-US" altLang="zh-CN" sz="28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、商户侧、用户侧激励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政策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、机构侧激励</a:t>
            </a:r>
            <a:r>
              <a:rPr lang="zh-CN" altLang="en-US" sz="28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政策</a:t>
            </a:r>
            <a:endParaRPr lang="en-US" altLang="zh-CN" sz="28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14141">
                    <a:tint val="75000"/>
                  </a:srgbClr>
                </a:solidFill>
              </a:rPr>
              <a:t>1</a:t>
            </a:r>
            <a:endParaRPr lang="zh-CN" altLang="en-US" dirty="0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5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53" y="1880828"/>
            <a:ext cx="3171710" cy="450767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12060" y="1628800"/>
            <a:ext cx="3132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30"/>
              </a:spcAft>
              <a:buClr>
                <a:prstClr val="white">
                  <a:lumMod val="50000"/>
                </a:prstClr>
              </a:buClr>
              <a:tabLst>
                <a:tab pos="3857625" algn="l"/>
              </a:tabLst>
            </a:pP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微软雅黑" pitchFamily="34" charset="-122"/>
              </a:rPr>
              <a:t>每天要扫    即扫即得</a:t>
            </a:r>
            <a:endParaRPr lang="en-US" altLang="zh-CN" sz="2000" dirty="0" smtClean="0">
              <a:solidFill>
                <a:srgbClr val="E7E6E6">
                  <a:lumMod val="25000"/>
                </a:srgbClr>
              </a:solidFill>
              <a:latin typeface="微软雅黑" pitchFamily="34" charset="-122"/>
            </a:endParaRPr>
          </a:p>
          <a:p>
            <a:pPr algn="ctr">
              <a:lnSpc>
                <a:spcPct val="150000"/>
              </a:lnSpc>
              <a:spcAft>
                <a:spcPts val="30"/>
              </a:spcAft>
              <a:buClr>
                <a:prstClr val="white">
                  <a:lumMod val="50000"/>
                </a:prstClr>
              </a:buClr>
              <a:tabLst>
                <a:tab pos="3857625" algn="l"/>
              </a:tabLst>
            </a:pP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微软雅黑" pitchFamily="34" charset="-122"/>
              </a:rPr>
              <a:t>即得即用    我有他有</a:t>
            </a: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什么是红包码？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0" name="Rectangle: Rounded Corners 43"/>
          <p:cNvSpPr/>
          <p:nvPr/>
        </p:nvSpPr>
        <p:spPr>
          <a:xfrm>
            <a:off x="5386262" y="1234143"/>
            <a:ext cx="2583944" cy="394657"/>
          </a:xfrm>
          <a:prstGeom prst="roundRect">
            <a:avLst>
              <a:gd name="adj" fmla="val 50000"/>
            </a:avLst>
          </a:prstGeom>
          <a:solidFill>
            <a:srgbClr val="5698D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800" b="1" dirty="0" smtClean="0">
                <a:solidFill>
                  <a:prstClr val="white"/>
                </a:solidFill>
                <a:latin typeface="方正银联黑简体" panose="02000000000000000000" pitchFamily="2" charset="-122"/>
                <a:cs typeface="FZYLHJW" charset="-122"/>
              </a:rPr>
              <a:t>红包码特点</a:t>
            </a:r>
            <a:r>
              <a:rPr lang="zh-CN" altLang="en-US" sz="1200" dirty="0" smtClean="0">
                <a:solidFill>
                  <a:srgbClr val="F6826E"/>
                </a:solidFill>
                <a:latin typeface="方正银联黑简体" panose="02000000000000000000" pitchFamily="2" charset="-122"/>
                <a:cs typeface="FZYLHJW" charset="-122"/>
              </a:rPr>
              <a:t>”</a:t>
            </a:r>
            <a:endParaRPr sz="1200" dirty="0">
              <a:solidFill>
                <a:srgbClr val="F6826E"/>
              </a:solidFill>
              <a:latin typeface="方正银联黑简体" panose="02000000000000000000" pitchFamily="2" charset="-122"/>
              <a:cs typeface="FZYLHJW" charset="-122"/>
            </a:endParaRPr>
          </a:p>
        </p:txBody>
      </p:sp>
      <p:sp>
        <p:nvSpPr>
          <p:cNvPr id="11" name="Rectangle: Rounded Corners 42"/>
          <p:cNvSpPr/>
          <p:nvPr/>
        </p:nvSpPr>
        <p:spPr>
          <a:xfrm>
            <a:off x="5308650" y="1628800"/>
            <a:ext cx="2661555" cy="1188132"/>
          </a:xfrm>
          <a:prstGeom prst="roundRect">
            <a:avLst>
              <a:gd name="adj" fmla="val 2415"/>
            </a:avLst>
          </a:prstGeom>
          <a:solidFill>
            <a:schemeClr val="bg1">
              <a:lumMod val="95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 dirty="0">
              <a:solidFill>
                <a:prstClr val="white"/>
              </a:solidFill>
              <a:latin typeface="方正银联黑简体" panose="02000000000000000000" pitchFamily="2" charset="-122"/>
              <a:cs typeface="FZYLHJW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9372" y="3248980"/>
            <a:ext cx="444606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激励方向：用户和红包码所有者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</a:rPr>
              <a:t>双向激励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。</a:t>
            </a:r>
            <a:endParaRPr lang="en-US" altLang="zh-CN" sz="1600" dirty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激励频次：用户每天都有机会扫描“红包码”领取红包，实时到账。</a:t>
            </a:r>
            <a:endParaRPr lang="en-US" altLang="zh-CN" sz="1600" dirty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红包码使用：红包获得后，可立即消费使用，并且红包码所有者将获得等额红包，在红包使用后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D+1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日到账。</a:t>
            </a:r>
            <a:endParaRPr lang="en-US" altLang="zh-CN" sz="1600" dirty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accent4"/>
                </a:solidFill>
                <a:latin typeface="微软雅黑" pitchFamily="34" charset="-122"/>
              </a:rPr>
              <a:t>每个商户每天最高可增加收入</a:t>
            </a:r>
            <a:r>
              <a:rPr lang="en-US" altLang="zh-CN" sz="1800" b="1" dirty="0">
                <a:solidFill>
                  <a:srgbClr val="FF0000"/>
                </a:solidFill>
                <a:latin typeface="微软雅黑" pitchFamily="34" charset="-122"/>
              </a:rPr>
              <a:t>90</a:t>
            </a:r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</a:rPr>
              <a:t>元。</a:t>
            </a:r>
            <a:endParaRPr lang="en-US" altLang="zh-CN" sz="1800" b="1" dirty="0">
              <a:solidFill>
                <a:srgbClr val="FF0000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accent4"/>
                </a:solidFill>
                <a:latin typeface="微软雅黑" pitchFamily="34" charset="-122"/>
              </a:rPr>
              <a:t>持卡人每天可享一笔优惠</a:t>
            </a:r>
            <a:r>
              <a:rPr lang="zh-CN" altLang="en-US" sz="1800" b="1" dirty="0" smtClean="0">
                <a:solidFill>
                  <a:schemeClr val="accent4"/>
                </a:solidFill>
                <a:latin typeface="微软雅黑" pitchFamily="34" charset="-122"/>
              </a:rPr>
              <a:t>。</a:t>
            </a:r>
            <a:endParaRPr lang="en-US" altLang="zh-CN" sz="1800" b="1" dirty="0" smtClean="0">
              <a:solidFill>
                <a:schemeClr val="accent4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chemeClr val="accent4"/>
                </a:solidFill>
                <a:latin typeface="微软雅黑" pitchFamily="34" charset="-122"/>
              </a:rPr>
              <a:t>全国资金池金额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itchFamily="34" charset="-122"/>
              </a:rPr>
              <a:t>近亿元</a:t>
            </a:r>
            <a:r>
              <a:rPr lang="zh-CN" altLang="en-US" sz="1800" b="1" dirty="0" smtClean="0">
                <a:solidFill>
                  <a:schemeClr val="accent4"/>
                </a:solidFill>
                <a:latin typeface="微软雅黑" pitchFamily="34" charset="-122"/>
              </a:rPr>
              <a:t>。</a:t>
            </a:r>
            <a:endParaRPr lang="zh-CN" altLang="en-US" sz="1800" b="1" dirty="0">
              <a:solidFill>
                <a:schemeClr val="accent4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6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商户如何绑定红包码？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2" y="1595338"/>
            <a:ext cx="8575908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商户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通过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扫描红包码空码，空码第一次被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扫即被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绑定，并展示绑定成功页面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。</a:t>
            </a:r>
            <a:endParaRPr lang="en-US" altLang="zh-CN" sz="1600" dirty="0" smtClean="0">
              <a:solidFill>
                <a:srgbClr val="828282"/>
              </a:solidFill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为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避免被他人绑定，拿到空码后，立即绑定。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08" y="2484768"/>
            <a:ext cx="1822372" cy="33689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18" y="3040301"/>
            <a:ext cx="1317706" cy="18727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15666" y="5373217"/>
            <a:ext cx="856872" cy="2781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0022" y="5592564"/>
            <a:ext cx="8222272" cy="830997"/>
            <a:chOff x="173251" y="5247187"/>
            <a:chExt cx="8136904" cy="830997"/>
          </a:xfrm>
        </p:grpSpPr>
        <p:sp>
          <p:nvSpPr>
            <p:cNvPr id="18" name="矩形 17"/>
            <p:cNvSpPr/>
            <p:nvPr/>
          </p:nvSpPr>
          <p:spPr>
            <a:xfrm>
              <a:off x="173251" y="5247187"/>
              <a:ext cx="81369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30"/>
                </a:spcAft>
                <a:buClr>
                  <a:prstClr val="white">
                    <a:lumMod val="50000"/>
                  </a:prstClr>
                </a:buClr>
                <a:tabLst>
                  <a:tab pos="3857625" algn="l"/>
                </a:tabLst>
              </a:pPr>
              <a:endParaRPr lang="en-US" altLang="zh-CN" sz="1600" dirty="0" smtClean="0">
                <a:solidFill>
                  <a:srgbClr val="FF0000"/>
                </a:solidFill>
                <a:latin typeface="微软雅黑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30"/>
                </a:spcAft>
                <a:buClr>
                  <a:prstClr val="white">
                    <a:lumMod val="50000"/>
                  </a:prstClr>
                </a:buClr>
                <a:tabLst>
                  <a:tab pos="3857625" algn="l"/>
                </a:tabLst>
              </a:pPr>
              <a:r>
                <a:rPr lang="zh-CN" altLang="en-US" sz="1600" dirty="0" smtClean="0">
                  <a:solidFill>
                    <a:srgbClr val="FF0000"/>
                  </a:solidFill>
                  <a:latin typeface="微软雅黑" pitchFamily="34" charset="-122"/>
                </a:rPr>
                <a:t>用户云闪付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微软雅黑" pitchFamily="34" charset="-122"/>
                </a:rPr>
                <a:t>APP      </a:t>
              </a:r>
              <a:r>
                <a:rPr lang="zh-CN" altLang="en-US" sz="1600" dirty="0" smtClean="0">
                  <a:solidFill>
                    <a:srgbClr val="E7E6E6">
                      <a:lumMod val="25000"/>
                    </a:srgbClr>
                  </a:solidFill>
                  <a:latin typeface="微软雅黑" pitchFamily="34" charset="-122"/>
                </a:rPr>
                <a:t>点击“收付款”    上滑扫一扫      扫描“红包码”     绑定红包码</a:t>
              </a:r>
              <a:endParaRPr lang="en-US" altLang="zh-CN" sz="1600" dirty="0" smtClean="0">
                <a:solidFill>
                  <a:srgbClr val="E7E6E6">
                    <a:lumMod val="25000"/>
                  </a:srgbClr>
                </a:solidFill>
                <a:latin typeface="微软雅黑" pitchFamily="34" charset="-122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6384849" y="5711486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3333206" y="5711484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4692658" y="5711483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1641015" y="5711484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44850" y="4999207"/>
            <a:ext cx="2947330" cy="51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12793"/>
          <a:stretch/>
        </p:blipFill>
        <p:spPr>
          <a:xfrm>
            <a:off x="6300192" y="2428509"/>
            <a:ext cx="1987929" cy="35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7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持卡人怎么领取红包码？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2" y="1595338"/>
            <a:ext cx="8575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持卡人打开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APP“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扫一扫</a:t>
            </a:r>
            <a:r>
              <a:rPr lang="zh-CN" altLang="en-US" sz="1600" dirty="0" smtClean="0">
                <a:solidFill>
                  <a:srgbClr val="828282"/>
                </a:solidFill>
                <a:latin typeface="微软雅黑" pitchFamily="34" charset="-122"/>
              </a:rPr>
              <a:t>”扫描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“红包码”，即可领取随机红包，每天均有机会领取，实时到账。已领取红包未全部用完之前，不能重复领取。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08" y="2484768"/>
            <a:ext cx="1822372" cy="33689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18" y="3040301"/>
            <a:ext cx="1317706" cy="18727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29" y="2426334"/>
            <a:ext cx="1941619" cy="31403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15666" y="5373217"/>
            <a:ext cx="856872" cy="2781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0022" y="5592564"/>
            <a:ext cx="8222272" cy="830997"/>
            <a:chOff x="173251" y="5247187"/>
            <a:chExt cx="8136904" cy="830997"/>
          </a:xfrm>
        </p:grpSpPr>
        <p:sp>
          <p:nvSpPr>
            <p:cNvPr id="18" name="矩形 17"/>
            <p:cNvSpPr/>
            <p:nvPr/>
          </p:nvSpPr>
          <p:spPr>
            <a:xfrm>
              <a:off x="173251" y="5247187"/>
              <a:ext cx="81369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30"/>
                </a:spcAft>
                <a:buClr>
                  <a:prstClr val="white">
                    <a:lumMod val="50000"/>
                  </a:prstClr>
                </a:buClr>
                <a:tabLst>
                  <a:tab pos="3857625" algn="l"/>
                </a:tabLst>
              </a:pPr>
              <a:endParaRPr lang="en-US" altLang="zh-CN" sz="1600" dirty="0" smtClean="0">
                <a:solidFill>
                  <a:srgbClr val="FF0000"/>
                </a:solidFill>
                <a:latin typeface="微软雅黑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30"/>
                </a:spcAft>
                <a:buClr>
                  <a:prstClr val="white">
                    <a:lumMod val="50000"/>
                  </a:prstClr>
                </a:buClr>
                <a:tabLst>
                  <a:tab pos="3857625" algn="l"/>
                </a:tabLst>
              </a:pPr>
              <a:r>
                <a:rPr lang="zh-CN" altLang="en-US" sz="1600" dirty="0" smtClean="0">
                  <a:solidFill>
                    <a:srgbClr val="FF0000"/>
                  </a:solidFill>
                  <a:latin typeface="微软雅黑" pitchFamily="34" charset="-122"/>
                </a:rPr>
                <a:t>用户云闪付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微软雅黑" pitchFamily="34" charset="-122"/>
                </a:rPr>
                <a:t>APP      </a:t>
              </a:r>
              <a:r>
                <a:rPr lang="zh-CN" altLang="en-US" sz="1600" dirty="0" smtClean="0">
                  <a:solidFill>
                    <a:srgbClr val="E7E6E6">
                      <a:lumMod val="25000"/>
                    </a:srgbClr>
                  </a:solidFill>
                  <a:latin typeface="微软雅黑" pitchFamily="34" charset="-122"/>
                </a:rPr>
                <a:t>点击“收付款”    上滑扫一扫      扫描“红包码”     获得银联红包</a:t>
              </a:r>
              <a:endParaRPr lang="en-US" altLang="zh-CN" sz="1600" dirty="0" smtClean="0">
                <a:solidFill>
                  <a:srgbClr val="E7E6E6">
                    <a:lumMod val="25000"/>
                  </a:srgbClr>
                </a:solidFill>
                <a:latin typeface="微软雅黑" pitchFamily="34" charset="-122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6384849" y="5711486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3333206" y="5711484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4692658" y="5711483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3618">
              <a:off x="1641015" y="5711484"/>
              <a:ext cx="257209" cy="212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44850" y="4999207"/>
            <a:ext cx="2947330" cy="51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564" y="6239509"/>
            <a:ext cx="2057400" cy="365125"/>
          </a:xfrm>
        </p:spPr>
        <p:txBody>
          <a:bodyPr/>
          <a:lstStyle/>
          <a:p>
            <a:fld id="{39EEDE4D-C237-4DCB-971B-7273E93752F0}" type="slidenum">
              <a:rPr lang="zh-CN" altLang="en-US" smtClean="0">
                <a:solidFill>
                  <a:srgbClr val="414141">
                    <a:tint val="75000"/>
                  </a:srgbClr>
                </a:solidFill>
              </a:rPr>
              <a:pPr/>
              <a:t>8</a:t>
            </a:fld>
            <a:endParaRPr lang="zh-CN" alt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64" y="368660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>
                <a:solidFill>
                  <a:srgbClr val="414141"/>
                </a:solidFill>
                <a:latin typeface="微软雅黑" pitchFamily="34" charset="-122"/>
              </a:rPr>
              <a:t>二、商户侧、用户侧激励政策（红包码产品）</a:t>
            </a:r>
            <a:endParaRPr lang="en-US" altLang="zh-CN" sz="2800" dirty="0">
              <a:solidFill>
                <a:srgbClr val="414141"/>
              </a:solidFill>
              <a:latin typeface="微软雅黑" pitchFamily="34" charset="-122"/>
            </a:endParaRPr>
          </a:p>
        </p:txBody>
      </p:sp>
      <p:sp>
        <p:nvSpPr>
          <p:cNvPr id="9" name="文本框 44"/>
          <p:cNvSpPr txBox="1"/>
          <p:nvPr/>
        </p:nvSpPr>
        <p:spPr>
          <a:xfrm>
            <a:off x="510022" y="1195228"/>
            <a:ext cx="698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5698D3"/>
                </a:solidFill>
                <a:latin typeface="PingFang SC Light" charset="-122"/>
                <a:ea typeface="PingFang SC Light" charset="-122"/>
                <a:cs typeface="PingFang SC Light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60C3AD"/>
                </a:solidFill>
                <a:latin typeface="微软雅黑" pitchFamily="34" charset="-122"/>
                <a:ea typeface="微软雅黑" pitchFamily="34" charset="-122"/>
                <a:cs typeface="FZYLHJW" panose="02000000000000000000" charset="-122"/>
              </a:rPr>
              <a:t>银联红包码怎么用？</a:t>
            </a:r>
            <a:endParaRPr lang="en-US" altLang="zh-CN" sz="2000" b="1" dirty="0">
              <a:solidFill>
                <a:srgbClr val="60C3AD"/>
              </a:solidFill>
              <a:latin typeface="微软雅黑" pitchFamily="34" charset="-122"/>
              <a:ea typeface="微软雅黑" pitchFamily="34" charset="-122"/>
              <a:cs typeface="FZYLHJW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2" y="1595338"/>
            <a:ext cx="85759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线下消费抵扣：银联红包支持银联二维码消费，通过云闪付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主扫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/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被扫支付时抵扣。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线上消费抵扣：支持线上多家商户支付抵扣，例如：铁路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12306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；更支持云闪付</a:t>
            </a:r>
            <a:r>
              <a:rPr lang="en-US" altLang="zh-CN" sz="1600" dirty="0">
                <a:solidFill>
                  <a:srgbClr val="828282"/>
                </a:solidFill>
                <a:latin typeface="微软雅黑" pitchFamily="34" charset="-122"/>
              </a:rPr>
              <a:t>APP</a:t>
            </a:r>
            <a:r>
              <a:rPr lang="zh-CN" altLang="en-US" sz="1600" dirty="0">
                <a:solidFill>
                  <a:srgbClr val="828282"/>
                </a:solidFill>
                <a:latin typeface="微软雅黑" pitchFamily="34" charset="-122"/>
              </a:rPr>
              <a:t>内手机充值、缴费、购物等多场景支付抵扣。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2996952"/>
            <a:ext cx="19018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920727"/>
            <a:ext cx="1914525" cy="330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00" y="2846492"/>
            <a:ext cx="2030413" cy="332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3161858" y="4650119"/>
            <a:ext cx="3369861" cy="8489"/>
            <a:chOff x="2557699" y="2592993"/>
            <a:chExt cx="4023973" cy="7827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2557699" y="2592993"/>
              <a:ext cx="4555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6126086" y="2600820"/>
              <a:ext cx="4555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941" y="4905164"/>
            <a:ext cx="18415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4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自定义 1">
      <a:majorFont>
        <a:latin typeface="Arial Unicode MS"/>
        <a:ea typeface="方正银联黑简体"/>
        <a:cs typeface=""/>
      </a:majorFont>
      <a:minorFont>
        <a:latin typeface="等线"/>
        <a:ea typeface="方正银联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自定义 1">
      <a:majorFont>
        <a:latin typeface="Arial Unicode MS"/>
        <a:ea typeface="方正银联黑简体"/>
        <a:cs typeface=""/>
      </a:majorFont>
      <a:minorFont>
        <a:latin typeface="等线"/>
        <a:ea typeface="方正银联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自定义 1">
      <a:majorFont>
        <a:latin typeface="Arial Unicode MS"/>
        <a:ea typeface="方正银联黑简体"/>
        <a:cs typeface=""/>
      </a:majorFont>
      <a:minorFont>
        <a:latin typeface="等线"/>
        <a:ea typeface="方正银联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宋体"/>
        <a:cs typeface=""/>
      </a:majorFont>
      <a:minorFont>
        <a:latin typeface="方正悦准黑简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自定义 1">
      <a:majorFont>
        <a:latin typeface="Arial Unicode MS"/>
        <a:ea typeface="方正银联黑简体"/>
        <a:cs typeface=""/>
      </a:majorFont>
      <a:minorFont>
        <a:latin typeface="等线"/>
        <a:ea typeface="方正银联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自定义设计方案">
  <a:themeElements>
    <a:clrScheme name="银联标准配色">
      <a:dk1>
        <a:sysClr val="windowText" lastClr="000000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银联标准配色">
      <a:dk1>
        <a:sysClr val="windowText" lastClr="000000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自定义 1">
      <a:majorFont>
        <a:latin typeface="Arial Unicode MS"/>
        <a:ea typeface="方正银联黑简体"/>
        <a:cs typeface=""/>
      </a:majorFont>
      <a:minorFont>
        <a:latin typeface="等线"/>
        <a:ea typeface="方正银联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银联标准配色">
      <a:dk1>
        <a:srgbClr val="414141"/>
      </a:dk1>
      <a:lt1>
        <a:sysClr val="window" lastClr="FFFFFF"/>
      </a:lt1>
      <a:dk2>
        <a:srgbClr val="828282"/>
      </a:dk2>
      <a:lt2>
        <a:srgbClr val="E7E6E6"/>
      </a:lt2>
      <a:accent1>
        <a:srgbClr val="E03A3E"/>
      </a:accent1>
      <a:accent2>
        <a:srgbClr val="F5846C"/>
      </a:accent2>
      <a:accent3>
        <a:srgbClr val="004B85"/>
      </a:accent3>
      <a:accent4>
        <a:srgbClr val="5698D2"/>
      </a:accent4>
      <a:accent5>
        <a:srgbClr val="008286"/>
      </a:accent5>
      <a:accent6>
        <a:srgbClr val="60C3AD"/>
      </a:accent6>
      <a:hlink>
        <a:srgbClr val="008286"/>
      </a:hlink>
      <a:folHlink>
        <a:srgbClr val="954F72"/>
      </a:folHlink>
    </a:clrScheme>
    <a:fontScheme name="自定义 1">
      <a:majorFont>
        <a:latin typeface="Arial Unicode MS"/>
        <a:ea typeface="方正银联黑简体"/>
        <a:cs typeface=""/>
      </a:majorFont>
      <a:minorFont>
        <a:latin typeface="等线"/>
        <a:ea typeface="方正银联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6058</TotalTime>
  <Words>1576</Words>
  <Application>Microsoft Office PowerPoint</Application>
  <PresentationFormat>全屏显示(4:3)</PresentationFormat>
  <Paragraphs>153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宋体</vt:lpstr>
      <vt:lpstr>MS PGothic</vt:lpstr>
      <vt:lpstr>FZYLHJW</vt:lpstr>
      <vt:lpstr>微软雅黑</vt:lpstr>
      <vt:lpstr>Times New Roman</vt:lpstr>
      <vt:lpstr>等线</vt:lpstr>
      <vt:lpstr>Verdana</vt:lpstr>
      <vt:lpstr>方正悦准黑简体</vt:lpstr>
      <vt:lpstr>Calibri</vt:lpstr>
      <vt:lpstr>Wingdings</vt:lpstr>
      <vt:lpstr>方正银联黑简体</vt:lpstr>
      <vt:lpstr>自定义设计方案</vt:lpstr>
      <vt:lpstr>2_自定义设计方案</vt:lpstr>
      <vt:lpstr>1_自定义设计方案</vt:lpstr>
      <vt:lpstr>5_自定义设计方案</vt:lpstr>
      <vt:lpstr>4_自定义设计方案</vt:lpstr>
      <vt:lpstr>3_自定义设计方案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2019年农商行受理侧交易提升合作 及激励方案介绍</vt:lpstr>
      <vt:lpstr>目   录</vt:lpstr>
      <vt:lpstr>一、受理市场整体目标与思路</vt:lpstr>
      <vt:lpstr>一、受理市场整体目标与思路</vt:lpstr>
      <vt:lpstr>目  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   录</vt:lpstr>
      <vt:lpstr>PowerPoint 演示文稿</vt:lpstr>
      <vt:lpstr>三、机构侧激励政策（交易渗透率竞赛）</vt:lpstr>
      <vt:lpstr>三、机构侧激励政策（交易渗透率竞赛）</vt:lpstr>
      <vt:lpstr>三、机构侧激励政策（交易渗透率竞赛）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new PPT template</dc:title>
  <dc:creator>User</dc:creator>
  <cp:lastModifiedBy>李彬</cp:lastModifiedBy>
  <cp:revision>1468</cp:revision>
  <cp:lastPrinted>2018-12-13T08:32:49Z</cp:lastPrinted>
  <dcterms:created xsi:type="dcterms:W3CDTF">2011-05-26T03:53:00Z</dcterms:created>
  <dcterms:modified xsi:type="dcterms:W3CDTF">2019-04-23T10:35:26Z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